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6" r:id="rId3"/>
    <p:sldMasterId id="2147483670" r:id="rId4"/>
    <p:sldMasterId id="2147483675" r:id="rId5"/>
    <p:sldMasterId id="2147483682" r:id="rId6"/>
    <p:sldMasterId id="2147483686" r:id="rId7"/>
    <p:sldMasterId id="2147483693" r:id="rId8"/>
  </p:sldMasterIdLst>
  <p:notesMasterIdLst>
    <p:notesMasterId r:id="rId28"/>
  </p:notesMasterIdLst>
  <p:sldIdLst>
    <p:sldId id="720" r:id="rId9"/>
    <p:sldId id="1489" r:id="rId10"/>
    <p:sldId id="1130" r:id="rId11"/>
    <p:sldId id="1190" r:id="rId12"/>
    <p:sldId id="1501" r:id="rId13"/>
    <p:sldId id="359" r:id="rId14"/>
    <p:sldId id="360" r:id="rId15"/>
    <p:sldId id="1191" r:id="rId16"/>
    <p:sldId id="1684" r:id="rId17"/>
    <p:sldId id="277" r:id="rId18"/>
    <p:sldId id="261" r:id="rId19"/>
    <p:sldId id="262" r:id="rId20"/>
    <p:sldId id="266" r:id="rId21"/>
    <p:sldId id="271" r:id="rId22"/>
    <p:sldId id="274" r:id="rId23"/>
    <p:sldId id="272" r:id="rId24"/>
    <p:sldId id="275" r:id="rId25"/>
    <p:sldId id="273" r:id="rId26"/>
    <p:sldId id="276" r:id="rId27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07070"/>
    <a:srgbClr val="1F497D"/>
    <a:srgbClr val="572F6E"/>
    <a:srgbClr val="424242"/>
    <a:srgbClr val="3A7F9C"/>
    <a:srgbClr val="970048"/>
    <a:srgbClr val="FFA500"/>
    <a:srgbClr val="009EC3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466" y="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.xlsm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03117505995202E-2"/>
          <c:y val="0.11807783703716469"/>
          <c:w val="0.95779376498801005"/>
          <c:h val="0.777068726199333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070-4FF0-B426-7AC7506D53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070-4FF0-B426-7AC7506D53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070-4FF0-B426-7AC7506D53E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070-4FF0-B426-7AC7506D53E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070-4FF0-B426-7AC7506D53E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070-4FF0-B426-7AC7506D53E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070-4FF0-B426-7AC7506D5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0.94186046511627908</c:v>
                </c:pt>
                <c:pt idx="1">
                  <c:v>0.8820224719101124</c:v>
                </c:pt>
                <c:pt idx="2">
                  <c:v>0.85365853658536583</c:v>
                </c:pt>
                <c:pt idx="3">
                  <c:v>0.85811965811965807</c:v>
                </c:pt>
                <c:pt idx="4">
                  <c:v>0.86629001883239176</c:v>
                </c:pt>
                <c:pt idx="5">
                  <c:v>0.83116883116883122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70-4FF0-B426-7AC7506D53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Live+SD</c:v>
                </c:pt>
              </c:strCache>
            </c:strRef>
          </c:tx>
          <c:spPr>
            <a:solidFill>
              <a:srgbClr val="FF6400"/>
            </a:solidFill>
          </c:spPr>
          <c:invertIfNegative val="0"/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4.6511627906976744E-2</c:v>
                </c:pt>
                <c:pt idx="1">
                  <c:v>7.8651685393258425E-2</c:v>
                </c:pt>
                <c:pt idx="2">
                  <c:v>7.3170731707317069E-2</c:v>
                </c:pt>
                <c:pt idx="3">
                  <c:v>0.10427350427350428</c:v>
                </c:pt>
                <c:pt idx="4">
                  <c:v>0.10169491525423729</c:v>
                </c:pt>
                <c:pt idx="5">
                  <c:v>0.10649350649350649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070-4FF0-B426-7AC7506D53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Live+3</c:v>
                </c:pt>
              </c:strCache>
            </c:strRef>
          </c:tx>
          <c:spPr>
            <a:solidFill>
              <a:srgbClr val="009EC6"/>
            </a:solidFill>
          </c:spPr>
          <c:invertIfNegative val="0"/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1.1627906976744186E-2</c:v>
                </c:pt>
                <c:pt idx="1">
                  <c:v>3.3707865168539325E-2</c:v>
                </c:pt>
                <c:pt idx="2">
                  <c:v>5.6910569105691054E-2</c:v>
                </c:pt>
                <c:pt idx="3">
                  <c:v>3.2478632478632481E-2</c:v>
                </c:pt>
                <c:pt idx="4">
                  <c:v>2.6365348399246705E-2</c:v>
                </c:pt>
                <c:pt idx="5">
                  <c:v>5.1948051948051951E-2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70-4FF0-B426-7AC7506D53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Live+7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</c:v>
                </c:pt>
                <c:pt idx="1">
                  <c:v>5.6179775280898875E-3</c:v>
                </c:pt>
                <c:pt idx="2">
                  <c:v>1.6260162601626018E-2</c:v>
                </c:pt>
                <c:pt idx="3">
                  <c:v>5.1282051282051282E-3</c:v>
                </c:pt>
                <c:pt idx="4">
                  <c:v>5.6497175141242938E-3</c:v>
                </c:pt>
                <c:pt idx="5">
                  <c:v>1.038961038961039E-2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070-4FF0-B426-7AC7506D5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shape val="box"/>
        <c:axId val="182987776"/>
        <c:axId val="183001856"/>
        <c:axId val="0"/>
      </c:bar3DChart>
      <c:catAx>
        <c:axId val="18298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3001856"/>
        <c:crosses val="autoZero"/>
        <c:auto val="1"/>
        <c:lblAlgn val="ctr"/>
        <c:lblOffset val="100"/>
        <c:noMultiLvlLbl val="0"/>
      </c:catAx>
      <c:valAx>
        <c:axId val="183001856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8298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171569115683229"/>
          <c:y val="0.91738701252640986"/>
          <c:w val="0.48121633716648726"/>
          <c:h val="6.0123116589864897E-2"/>
        </c:manualLayout>
      </c:layout>
      <c:overlay val="0"/>
      <c:spPr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8896-4A0B-8337-7B4C1EFA73A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896-4A0B-8337-7B4C1EFA73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8896-4A0B-8337-7B4C1EFA73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23803.485000000001</c:v>
                </c:pt>
                <c:pt idx="1">
                  <c:v>7634.5739999999996</c:v>
                </c:pt>
                <c:pt idx="2">
                  <c:v>2757.5439999999999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96-4A0B-8337-7B4C1EFA73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4999-41FF-86BC-7E3CDFA9853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4999-41FF-86BC-7E3CDFA985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4999-41FF-86BC-7E3CDFA985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20753.826000000001</c:v>
                </c:pt>
                <c:pt idx="1">
                  <c:v>9964.1669999999995</c:v>
                </c:pt>
                <c:pt idx="2">
                  <c:v>3473.181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99-41FF-86BC-7E3CDFA985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7800912018307"/>
          <c:y val="1.9804663113610201E-2"/>
          <c:w val="0.68121816322818307"/>
          <c:h val="0.96356451069281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04040">
                <a:lumMod val="40000"/>
                <a:lumOff val="60000"/>
              </a:srgbClr>
            </a:solidFill>
            <a:ln w="25406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8-4DCC-8A44-5F9350E9518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8-4DCC-8A44-5F9350E95188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8-4DCC-8A44-5F9350E95188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928-4DCC-8A44-5F9350E95188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8-4DCC-8A44-5F9350E95188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8-4DCC-8A44-5F9350E95188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8-4DCC-8A44-5F9350E95188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28-4DCC-8A44-5F9350E95188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8-4DCC-8A44-5F9350E95188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28-4DCC-8A44-5F9350E95188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8-4DCC-8A44-5F9350E951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Strictly Voters</c:v>
                </c:pt>
                <c:pt idx="1">
                  <c:v>Political Activists</c:v>
                </c:pt>
                <c:pt idx="2">
                  <c:v>Local Participants</c:v>
                </c:pt>
                <c:pt idx="3">
                  <c:v>Vote and Sign</c:v>
                </c:pt>
                <c:pt idx="4">
                  <c:v>Passive Civics</c:v>
                </c:pt>
                <c:pt idx="5">
                  <c:v>Civic Advocates</c:v>
                </c:pt>
              </c:strCache>
            </c:strRef>
          </c:cat>
          <c:val>
            <c:numRef>
              <c:f>Sheet1!$B$2:$B$7</c:f>
              <c:numCache>
                <c:formatCode>#,##0;\-#,##0</c:formatCode>
                <c:ptCount val="6"/>
                <c:pt idx="0">
                  <c:v>119.29525089348168</c:v>
                </c:pt>
                <c:pt idx="1">
                  <c:v>109.95023739715846</c:v>
                </c:pt>
                <c:pt idx="2">
                  <c:v>107.39576578622948</c:v>
                </c:pt>
                <c:pt idx="3">
                  <c:v>102.85673675904216</c:v>
                </c:pt>
                <c:pt idx="4">
                  <c:v>88.161092149725903</c:v>
                </c:pt>
                <c:pt idx="5">
                  <c:v>79.323427510503166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28-4DCC-8A44-5F9350E95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51636096"/>
        <c:axId val="51637632"/>
      </c:barChart>
      <c:catAx>
        <c:axId val="51636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3">
            <a:solidFill>
              <a:srgbClr val="808080"/>
            </a:solidFill>
            <a:prstDash val="solid"/>
          </a:ln>
        </c:spPr>
        <c:crossAx val="51637632"/>
        <c:crosses val="autoZero"/>
        <c:auto val="1"/>
        <c:lblAlgn val="ctr"/>
        <c:lblOffset val="100"/>
        <c:noMultiLvlLbl val="0"/>
      </c:catAx>
      <c:valAx>
        <c:axId val="51637632"/>
        <c:scaling>
          <c:orientation val="minMax"/>
          <c:min val="0"/>
        </c:scaling>
        <c:delete val="1"/>
        <c:axPos val="t"/>
        <c:numFmt formatCode="#,##0;\-#,##0" sourceLinked="1"/>
        <c:majorTickMark val="out"/>
        <c:minorTickMark val="none"/>
        <c:tickLblPos val="nextTo"/>
        <c:crossAx val="51636096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35FA-454C-8A17-9A540E711EF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35FA-454C-8A17-9A540E711E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35FA-454C-8A17-9A540E711EF8}"/>
              </c:ext>
            </c:extLst>
          </c:dPt>
          <c:dLbls>
            <c:dLbl>
              <c:idx val="0"/>
              <c:layout>
                <c:manualLayout>
                  <c:x val="-0.20108058769190165"/>
                  <c:y val="-0.34631722868623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FA-454C-8A17-9A540E711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28584.011999999999</c:v>
                </c:pt>
                <c:pt idx="1">
                  <c:v>2600.3359999999998</c:v>
                </c:pt>
                <c:pt idx="2">
                  <c:v>1786.85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A-454C-8A17-9A540E711E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CA53-4F36-B9F3-2BADB57A9D7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CA53-4F36-B9F3-2BADB57A9D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CA53-4F36-B9F3-2BADB57A9D72}"/>
              </c:ext>
            </c:extLst>
          </c:dPt>
          <c:dLbls>
            <c:dLbl>
              <c:idx val="0"/>
              <c:layout>
                <c:manualLayout>
                  <c:x val="-0.20175977653631286"/>
                  <c:y val="-0.199362948691036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53-4F36-B9F3-2BADB57A9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22389.705000000002</c:v>
                </c:pt>
                <c:pt idx="1">
                  <c:v>6856.9110000000001</c:v>
                </c:pt>
                <c:pt idx="2">
                  <c:v>2359.2139999999999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53-4F36-B9F3-2BADB57A9D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5ACF-470B-BBD8-4840E9D4F3D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CF-470B-BBD8-4840E9D4F3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5ACF-470B-BBD8-4840E9D4F3D8}"/>
              </c:ext>
            </c:extLst>
          </c:dPt>
          <c:dLbls>
            <c:dLbl>
              <c:idx val="0"/>
              <c:layout>
                <c:manualLayout>
                  <c:x val="-0.18569832402234637"/>
                  <c:y val="-8.79628414849911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CF-470B-BBD8-4840E9D4F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19556.023000000001</c:v>
                </c:pt>
                <c:pt idx="1">
                  <c:v>8982.741</c:v>
                </c:pt>
                <c:pt idx="2">
                  <c:v>3026.9920000000002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CF-470B-BBD8-4840E9D4F3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7800912018307"/>
          <c:y val="1.9804663113610201E-2"/>
          <c:w val="0.68121816322818307"/>
          <c:h val="0.96356451069281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04040">
                <a:lumMod val="40000"/>
                <a:lumOff val="60000"/>
              </a:srgbClr>
            </a:solidFill>
            <a:ln w="25406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55F-4C2E-8D19-25FF19B3757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5F-4C2E-8D19-25FF19B3757A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55F-4C2E-8D19-25FF19B3757A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5F-4C2E-8D19-25FF19B3757A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55F-4C2E-8D19-25FF19B3757A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5F-4C2E-8D19-25FF19B3757A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55F-4C2E-8D19-25FF19B3757A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55F-4C2E-8D19-25FF19B3757A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55F-4C2E-8D19-25FF19B3757A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55F-4C2E-8D19-25FF19B3757A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55F-4C2E-8D19-25FF19B375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Political Activists</c:v>
                </c:pt>
                <c:pt idx="1">
                  <c:v>Strictly Voters</c:v>
                </c:pt>
                <c:pt idx="2">
                  <c:v>Vote and Sign</c:v>
                </c:pt>
                <c:pt idx="3">
                  <c:v>Local Participants</c:v>
                </c:pt>
                <c:pt idx="4">
                  <c:v>Passive Civics</c:v>
                </c:pt>
                <c:pt idx="5">
                  <c:v>Civic Advocates</c:v>
                </c:pt>
              </c:strCache>
            </c:strRef>
          </c:cat>
          <c:val>
            <c:numRef>
              <c:f>Sheet1!$B$2:$B$7</c:f>
              <c:numCache>
                <c:formatCode>#,##0;\-#,##0</c:formatCode>
                <c:ptCount val="6"/>
                <c:pt idx="0">
                  <c:v>108.12332940244416</c:v>
                </c:pt>
                <c:pt idx="1">
                  <c:v>107.64495517552332</c:v>
                </c:pt>
                <c:pt idx="2">
                  <c:v>103.15652871418519</c:v>
                </c:pt>
                <c:pt idx="3">
                  <c:v>95.48626555791904</c:v>
                </c:pt>
                <c:pt idx="4">
                  <c:v>94.814804304477391</c:v>
                </c:pt>
                <c:pt idx="5">
                  <c:v>78.828935887730893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5F-4C2E-8D19-25FF19B37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52379008"/>
        <c:axId val="52405376"/>
      </c:barChart>
      <c:catAx>
        <c:axId val="52379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3">
            <a:solidFill>
              <a:srgbClr val="808080"/>
            </a:solidFill>
            <a:prstDash val="solid"/>
          </a:ln>
        </c:spPr>
        <c:crossAx val="52405376"/>
        <c:crosses val="autoZero"/>
        <c:auto val="1"/>
        <c:lblAlgn val="ctr"/>
        <c:lblOffset val="100"/>
        <c:noMultiLvlLbl val="0"/>
      </c:catAx>
      <c:valAx>
        <c:axId val="52405376"/>
        <c:scaling>
          <c:orientation val="minMax"/>
          <c:min val="0"/>
        </c:scaling>
        <c:delete val="1"/>
        <c:axPos val="t"/>
        <c:numFmt formatCode="#,##0;\-#,##0" sourceLinked="1"/>
        <c:majorTickMark val="out"/>
        <c:minorTickMark val="none"/>
        <c:tickLblPos val="nextTo"/>
        <c:crossAx val="52379008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959F-46F7-8F3A-2A6826BEC3E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59F-46F7-8F3A-2A6826BEC3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959F-46F7-8F3A-2A6826BEC3E4}"/>
              </c:ext>
            </c:extLst>
          </c:dPt>
          <c:dLbls>
            <c:dLbl>
              <c:idx val="0"/>
              <c:layout>
                <c:manualLayout>
                  <c:x val="-0.2338826815642458"/>
                  <c:y val="-0.323378040003598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9F-46F7-8F3A-2A6826BEC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15306.716</c:v>
                </c:pt>
                <c:pt idx="1">
                  <c:v>1938.635</c:v>
                </c:pt>
                <c:pt idx="2">
                  <c:v>1336.0820000000001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9F-46F7-8F3A-2A6826BEC3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6C2F-4A90-AB1D-BCB44CE03C0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6C2F-4A90-AB1D-BCB44CE03C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C2F-4A90-AB1D-BCB44CE03C08}"/>
              </c:ext>
            </c:extLst>
          </c:dPt>
          <c:dLbls>
            <c:dLbl>
              <c:idx val="0"/>
              <c:layout>
                <c:manualLayout>
                  <c:x val="-0.19896648044692739"/>
                  <c:y val="-0.108986565508141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F-4A90-AB1D-BCB44CE03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11270.504000000001</c:v>
                </c:pt>
                <c:pt idx="1">
                  <c:v>4789.49</c:v>
                </c:pt>
                <c:pt idx="2">
                  <c:v>1813.59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2F-4A90-AB1D-BCB44CE03C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7A60-4919-9C6B-6EBE2685EA8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A60-4919-9C6B-6EBE2685EA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A60-4919-9C6B-6EBE2685EA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9699.4449999999997</c:v>
                </c:pt>
                <c:pt idx="1">
                  <c:v>5962.2420000000002</c:v>
                </c:pt>
                <c:pt idx="2">
                  <c:v>2223.163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60-4919-9C6B-6EBE2685EA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11192850884185"/>
          <c:y val="0.14786440673195794"/>
          <c:w val="0.80798847825384112"/>
          <c:h val="0.68770890194651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200-4A09-A4D7-8E8E3080D2C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200-4A09-A4D7-8E8E3080D2C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200-4A09-A4D7-8E8E3080D2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200-4A09-A4D7-8E8E3080D2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200-4A09-A4D7-8E8E3080D2C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200-4A09-A4D7-8E8E3080D2C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00-4A09-A4D7-8E8E3080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0.94339622641509435</c:v>
                </c:pt>
                <c:pt idx="1">
                  <c:v>0.81906300484652661</c:v>
                </c:pt>
                <c:pt idx="2">
                  <c:v>0.75862068965517238</c:v>
                </c:pt>
                <c:pt idx="3">
                  <c:v>0.81887511916110578</c:v>
                </c:pt>
                <c:pt idx="4">
                  <c:v>0.84407096171802054</c:v>
                </c:pt>
                <c:pt idx="5">
                  <c:v>0.74290220820189279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00-4A09-A4D7-8E8E3080D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Live+SD</c:v>
                </c:pt>
              </c:strCache>
            </c:strRef>
          </c:tx>
          <c:spPr>
            <a:solidFill>
              <a:srgbClr val="FF6400"/>
            </a:solidFill>
          </c:spPr>
          <c:invertIfNegative val="0"/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3.7735849056603772E-2</c:v>
                </c:pt>
                <c:pt idx="1">
                  <c:v>0.10177705977382875</c:v>
                </c:pt>
                <c:pt idx="2">
                  <c:v>8.8669950738916259E-2</c:v>
                </c:pt>
                <c:pt idx="3">
                  <c:v>0.11725452812202097</c:v>
                </c:pt>
                <c:pt idx="4">
                  <c:v>0.10830999066293184</c:v>
                </c:pt>
                <c:pt idx="5">
                  <c:v>0.13880126182965299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200-4A09-A4D7-8E8E3080D2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Live+3</c:v>
                </c:pt>
              </c:strCache>
            </c:strRef>
          </c:tx>
          <c:spPr>
            <a:solidFill>
              <a:srgbClr val="009EC6"/>
            </a:solidFill>
          </c:spPr>
          <c:invertIfNegative val="0"/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9.433962264150943E-3</c:v>
                </c:pt>
                <c:pt idx="1">
                  <c:v>6.623586429725363E-2</c:v>
                </c:pt>
                <c:pt idx="2">
                  <c:v>0.12315270935960591</c:v>
                </c:pt>
                <c:pt idx="3">
                  <c:v>5.3384175405147762E-2</c:v>
                </c:pt>
                <c:pt idx="4">
                  <c:v>4.1083099906629318E-2</c:v>
                </c:pt>
                <c:pt idx="5">
                  <c:v>9.9369085173501584E-2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00-4A09-A4D7-8E8E3080D2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Live+7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Sheet1!$A$2:$A$7</c:f>
              <c:strCache>
                <c:ptCount val="6"/>
                <c:pt idx="1">
                  <c:v>FOX </c:v>
                </c:pt>
                <c:pt idx="2">
                  <c:v>CW </c:v>
                </c:pt>
                <c:pt idx="3">
                  <c:v>NBC </c:v>
                </c:pt>
                <c:pt idx="4">
                  <c:v>ABC </c:v>
                </c:pt>
                <c:pt idx="5">
                  <c:v>CBS 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9.433962264150943E-3</c:v>
                </c:pt>
                <c:pt idx="1">
                  <c:v>1.2924071082390954E-2</c:v>
                </c:pt>
                <c:pt idx="2">
                  <c:v>2.9556650246305417E-2</c:v>
                </c:pt>
                <c:pt idx="3">
                  <c:v>1.0486177311725452E-2</c:v>
                </c:pt>
                <c:pt idx="4">
                  <c:v>6.5359477124183009E-3</c:v>
                </c:pt>
                <c:pt idx="5">
                  <c:v>1.8927444794952682E-2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200-4A09-A4D7-8E8E3080D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shape val="box"/>
        <c:axId val="182987776"/>
        <c:axId val="183001856"/>
        <c:axId val="0"/>
      </c:bar3DChart>
      <c:catAx>
        <c:axId val="18298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3001856"/>
        <c:crosses val="autoZero"/>
        <c:auto val="1"/>
        <c:lblAlgn val="ctr"/>
        <c:lblOffset val="100"/>
        <c:noMultiLvlLbl val="0"/>
      </c:catAx>
      <c:valAx>
        <c:axId val="183001856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8298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38796710170497"/>
          <c:y val="0.91142967912801742"/>
          <c:w val="0.48121633716648726"/>
          <c:h val="6.0123116589864897E-2"/>
        </c:manualLayout>
      </c:layout>
      <c:overlay val="0"/>
      <c:spPr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7800912018307"/>
          <c:y val="1.9804663113610201E-2"/>
          <c:w val="0.68121816322818307"/>
          <c:h val="0.96356451069281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04040">
                <a:lumMod val="40000"/>
                <a:lumOff val="60000"/>
              </a:srgbClr>
            </a:solidFill>
            <a:ln w="25406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1E-430E-9F58-914B523CA55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1E-430E-9F58-914B523CA55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E1E-430E-9F58-914B523CA55B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E1E-430E-9F58-914B523CA55B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E1E-430E-9F58-914B523CA55B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E1E-430E-9F58-914B523CA55B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E1E-430E-9F58-914B523CA55B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E1E-430E-9F58-914B523CA55B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E1E-430E-9F58-914B523CA55B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E1E-430E-9F58-914B523CA55B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E1E-430E-9F58-914B523CA5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Political Activists</c:v>
                </c:pt>
                <c:pt idx="1">
                  <c:v>Strictly Voters</c:v>
                </c:pt>
                <c:pt idx="2">
                  <c:v>Vote and Sign</c:v>
                </c:pt>
                <c:pt idx="3">
                  <c:v>Passive Civics</c:v>
                </c:pt>
                <c:pt idx="4">
                  <c:v>Local Participants</c:v>
                </c:pt>
                <c:pt idx="5">
                  <c:v>Civic Advocates</c:v>
                </c:pt>
              </c:strCache>
            </c:strRef>
          </c:cat>
          <c:val>
            <c:numRef>
              <c:f>Sheet1!$B$2:$B$7</c:f>
              <c:numCache>
                <c:formatCode>#,##0;\-#,##0</c:formatCode>
                <c:ptCount val="6"/>
                <c:pt idx="0">
                  <c:v>116.63113742255793</c:v>
                </c:pt>
                <c:pt idx="1">
                  <c:v>105.15936384768843</c:v>
                </c:pt>
                <c:pt idx="2">
                  <c:v>102.96752106139041</c:v>
                </c:pt>
                <c:pt idx="3">
                  <c:v>97.705711611826757</c:v>
                </c:pt>
                <c:pt idx="4">
                  <c:v>91.570939020511275</c:v>
                </c:pt>
                <c:pt idx="5">
                  <c:v>73.762463484820245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E1E-430E-9F58-914B523CA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52496256"/>
        <c:axId val="52497792"/>
      </c:barChart>
      <c:catAx>
        <c:axId val="52496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3">
            <a:solidFill>
              <a:srgbClr val="808080"/>
            </a:solidFill>
            <a:prstDash val="solid"/>
          </a:ln>
        </c:spPr>
        <c:crossAx val="52497792"/>
        <c:crosses val="autoZero"/>
        <c:auto val="1"/>
        <c:lblAlgn val="ctr"/>
        <c:lblOffset val="100"/>
        <c:noMultiLvlLbl val="0"/>
      </c:catAx>
      <c:valAx>
        <c:axId val="52497792"/>
        <c:scaling>
          <c:orientation val="minMax"/>
          <c:min val="0"/>
        </c:scaling>
        <c:delete val="1"/>
        <c:axPos val="t"/>
        <c:numFmt formatCode="#,##0;\-#,##0" sourceLinked="1"/>
        <c:majorTickMark val="out"/>
        <c:minorTickMark val="none"/>
        <c:tickLblPos val="nextTo"/>
        <c:crossAx val="52496256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D140-48D7-A0A4-228F12234F9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140-48D7-A0A4-228F12234F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140-48D7-A0A4-228F12234F90}"/>
              </c:ext>
            </c:extLst>
          </c:dPt>
          <c:dLbls>
            <c:dLbl>
              <c:idx val="2"/>
              <c:layout>
                <c:manualLayout>
                  <c:x val="4.3731579641930231E-2"/>
                  <c:y val="4.31424678381863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0-48D7-A0A4-228F12234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24247.142</c:v>
                </c:pt>
                <c:pt idx="1">
                  <c:v>1851.7550000000001</c:v>
                </c:pt>
                <c:pt idx="2">
                  <c:v>1262.3510000000001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40-48D7-A0A4-228F12234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8114-4AA4-8652-E91AC22AEC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114-4AA4-8652-E91AC22AEC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8114-4AA4-8652-E91AC22AEC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19407.814999999999</c:v>
                </c:pt>
                <c:pt idx="1">
                  <c:v>5201.6660000000002</c:v>
                </c:pt>
                <c:pt idx="2">
                  <c:v>1619.617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14-4AA4-8652-E91AC22AEC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4628-4FA4-8006-B60A2F5E6DC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4628-4FA4-8006-B60A2F5E6D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4628-4FA4-8006-B60A2F5E6D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17009.383999999998</c:v>
                </c:pt>
                <c:pt idx="1">
                  <c:v>7079.7169999999996</c:v>
                </c:pt>
                <c:pt idx="2">
                  <c:v>2102.1680000000001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28-4FA4-8006-B60A2F5E6D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7800912018307"/>
          <c:y val="1.9804663113610201E-2"/>
          <c:w val="0.68121816322818307"/>
          <c:h val="0.96356451069281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04040">
                <a:lumMod val="40000"/>
                <a:lumOff val="60000"/>
              </a:srgbClr>
            </a:solidFill>
            <a:ln w="25406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80-4C7F-90DF-E58C2CFD9F8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80-4C7F-90DF-E58C2CFD9F82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280-4C7F-90DF-E58C2CFD9F82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80-4C7F-90DF-E58C2CFD9F82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280-4C7F-90DF-E58C2CFD9F82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80-4C7F-90DF-E58C2CFD9F82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280-4C7F-90DF-E58C2CFD9F82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80-4C7F-90DF-E58C2CFD9F82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280-4C7F-90DF-E58C2CFD9F82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280-4C7F-90DF-E58C2CFD9F82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280-4C7F-90DF-E58C2CFD9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Vote and Sign</c:v>
                </c:pt>
                <c:pt idx="1">
                  <c:v>Strictly Voters</c:v>
                </c:pt>
                <c:pt idx="2">
                  <c:v>Passive Civics</c:v>
                </c:pt>
                <c:pt idx="3">
                  <c:v>Political Activists</c:v>
                </c:pt>
                <c:pt idx="4">
                  <c:v>Local Participants</c:v>
                </c:pt>
                <c:pt idx="5">
                  <c:v>Civic Advocates</c:v>
                </c:pt>
              </c:strCache>
            </c:strRef>
          </c:cat>
          <c:val>
            <c:numRef>
              <c:f>Sheet1!$B$2:$B$7</c:f>
              <c:numCache>
                <c:formatCode>#,##0;\-#,##0</c:formatCode>
                <c:ptCount val="6"/>
                <c:pt idx="0">
                  <c:v>103.25827029985004</c:v>
                </c:pt>
                <c:pt idx="1">
                  <c:v>102.04916181796241</c:v>
                </c:pt>
                <c:pt idx="2">
                  <c:v>99.046549435160856</c:v>
                </c:pt>
                <c:pt idx="3">
                  <c:v>98.492764127871595</c:v>
                </c:pt>
                <c:pt idx="4">
                  <c:v>92.940596613543065</c:v>
                </c:pt>
                <c:pt idx="5">
                  <c:v>83.507599415772944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80-4C7F-90DF-E58C2CFD9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52893184"/>
        <c:axId val="52902144"/>
      </c:barChart>
      <c:catAx>
        <c:axId val="52893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3">
            <a:solidFill>
              <a:srgbClr val="808080"/>
            </a:solidFill>
            <a:prstDash val="solid"/>
          </a:ln>
        </c:spPr>
        <c:crossAx val="52902144"/>
        <c:crosses val="autoZero"/>
        <c:auto val="1"/>
        <c:lblAlgn val="ctr"/>
        <c:lblOffset val="100"/>
        <c:noMultiLvlLbl val="0"/>
      </c:catAx>
      <c:valAx>
        <c:axId val="52902144"/>
        <c:scaling>
          <c:orientation val="minMax"/>
          <c:min val="0"/>
        </c:scaling>
        <c:delete val="1"/>
        <c:axPos val="t"/>
        <c:numFmt formatCode="#,##0;\-#,##0" sourceLinked="1"/>
        <c:majorTickMark val="out"/>
        <c:minorTickMark val="none"/>
        <c:tickLblPos val="nextTo"/>
        <c:crossAx val="52893184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  <c:spPr>
        <a:noFill/>
        <a:ln w="25408">
          <a:noFill/>
        </a:ln>
      </c:spPr>
    </c:sideWall>
    <c:backWall>
      <c:thickness val="0"/>
      <c:spPr>
        <a:noFill/>
        <a:ln w="25408">
          <a:noFill/>
        </a:ln>
      </c:spPr>
    </c:backWall>
    <c:plotArea>
      <c:layout>
        <c:manualLayout>
          <c:layoutTarget val="inner"/>
          <c:xMode val="edge"/>
          <c:yMode val="edge"/>
          <c:x val="0.204744736188155"/>
          <c:y val="3.5357009622067198E-2"/>
          <c:w val="0.70377765322483976"/>
          <c:h val="0.945357348765896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Segment Average Minutes Per Tuning Day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5408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A9-4B00-A648-F5B0BC9EE2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A9-4B00-A648-F5B0BC9EE2E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A9-4B00-A648-F5B0BC9EE2E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7A9-4B00-A648-F5B0BC9EE2E0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25408">
                <a:noFill/>
              </a:ln>
            </c:spPr>
            <c:extLst>
              <c:ext xmlns:c16="http://schemas.microsoft.com/office/drawing/2014/chart" uri="{C3380CC4-5D6E-409C-BE32-E72D297353CC}">
                <c16:uniqueId val="{00000005-57A9-4B00-A648-F5B0BC9EE2E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7A9-4B00-A648-F5B0BC9EE2E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7A9-4B00-A648-F5B0BC9EE2E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7A9-4B00-A648-F5B0BC9EE2E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7A9-4B00-A648-F5B0BC9EE2E0}"/>
              </c:ext>
            </c:extLst>
          </c:dPt>
          <c:dLbls>
            <c:dLbl>
              <c:idx val="17"/>
              <c:spPr>
                <a:noFill/>
                <a:ln w="25408">
                  <a:noFill/>
                </a:ln>
              </c:spPr>
              <c:txPr>
                <a:bodyPr anchor="ctr"/>
                <a:lstStyle/>
                <a:p>
                  <a:pPr>
                    <a:defRPr sz="1100" b="1" spc="0">
                      <a:solidFill>
                        <a:schemeClr val="tx1"/>
                      </a:solidFill>
                      <a:latin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7A9-4B00-A648-F5B0BC9EE2E0}"/>
                </c:ext>
              </c:extLst>
            </c:dLbl>
            <c:spPr>
              <a:noFill/>
              <a:ln w="25408">
                <a:noFill/>
              </a:ln>
            </c:spPr>
            <c:txPr>
              <a:bodyPr anchor="t"/>
              <a:lstStyle/>
              <a:p>
                <a:pPr>
                  <a:defRPr sz="1100" b="1" spc="0">
                    <a:solidFill>
                      <a:schemeClr val="tx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ION</c:v>
                </c:pt>
                <c:pt idx="1">
                  <c:v>ID</c:v>
                </c:pt>
                <c:pt idx="2">
                  <c:v>FOXNC</c:v>
                </c:pt>
                <c:pt idx="3">
                  <c:v>HALL</c:v>
                </c:pt>
                <c:pt idx="4">
                  <c:v>GSN</c:v>
                </c:pt>
                <c:pt idx="5">
                  <c:v>Me TV</c:v>
                </c:pt>
                <c:pt idx="6">
                  <c:v>NAN</c:v>
                </c:pt>
                <c:pt idx="7">
                  <c:v>LIF</c:v>
                </c:pt>
                <c:pt idx="8">
                  <c:v>HGTV</c:v>
                </c:pt>
                <c:pt idx="9">
                  <c:v>USA</c:v>
                </c:pt>
                <c:pt idx="10">
                  <c:v>TVL</c:v>
                </c:pt>
                <c:pt idx="11">
                  <c:v>TNT</c:v>
                </c:pt>
                <c:pt idx="12">
                  <c:v>TRAV</c:v>
                </c:pt>
                <c:pt idx="13">
                  <c:v>TVLC</c:v>
                </c:pt>
                <c:pt idx="14">
                  <c:v>ESPN</c:v>
                </c:pt>
                <c:pt idx="15">
                  <c:v>AEN</c:v>
                </c:pt>
                <c:pt idx="16">
                  <c:v>TBSC</c:v>
                </c:pt>
                <c:pt idx="17">
                  <c:v>CW</c:v>
                </c:pt>
              </c:strCache>
            </c:strRef>
          </c:cat>
          <c:val>
            <c:numRef>
              <c:f>Sheet1!$B$2:$B$19</c:f>
              <c:numCache>
                <c:formatCode>#,###,###,###,##0.00;[Red]\(#,###,###,###,##0.00\)</c:formatCode>
                <c:ptCount val="18"/>
                <c:pt idx="0">
                  <c:v>123.75003174925735</c:v>
                </c:pt>
                <c:pt idx="1">
                  <c:v>117.84102299745069</c:v>
                </c:pt>
                <c:pt idx="2">
                  <c:v>116.5171614169047</c:v>
                </c:pt>
                <c:pt idx="3">
                  <c:v>103.2684035555842</c:v>
                </c:pt>
                <c:pt idx="4">
                  <c:v>94.976920856069285</c:v>
                </c:pt>
                <c:pt idx="5">
                  <c:v>89.100413756700107</c:v>
                </c:pt>
                <c:pt idx="6">
                  <c:v>83.6873849477889</c:v>
                </c:pt>
                <c:pt idx="7">
                  <c:v>81.423399580346796</c:v>
                </c:pt>
                <c:pt idx="8">
                  <c:v>79.003605540711732</c:v>
                </c:pt>
                <c:pt idx="9">
                  <c:v>78.349930024959562</c:v>
                </c:pt>
                <c:pt idx="10">
                  <c:v>76.879892052780889</c:v>
                </c:pt>
                <c:pt idx="11">
                  <c:v>70.497915103361379</c:v>
                </c:pt>
                <c:pt idx="12">
                  <c:v>65.499806197072957</c:v>
                </c:pt>
                <c:pt idx="13">
                  <c:v>64.262113564157417</c:v>
                </c:pt>
                <c:pt idx="14">
                  <c:v>61.249123997447988</c:v>
                </c:pt>
                <c:pt idx="15">
                  <c:v>59.097885351481771</c:v>
                </c:pt>
                <c:pt idx="16">
                  <c:v>57.229009817540373</c:v>
                </c:pt>
                <c:pt idx="17">
                  <c:v>49.773700656020672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7A9-4B00-A648-F5B0BC9EE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shape val="box"/>
        <c:axId val="178208128"/>
        <c:axId val="178189440"/>
        <c:axId val="0"/>
      </c:bar3DChart>
      <c:catAx>
        <c:axId val="17820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6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pPr>
            <a:endParaRPr lang="en-US"/>
          </a:p>
        </c:txPr>
        <c:crossAx val="178189440"/>
        <c:crosses val="autoZero"/>
        <c:auto val="1"/>
        <c:lblAlgn val="ctr"/>
        <c:lblOffset val="100"/>
        <c:noMultiLvlLbl val="0"/>
      </c:catAx>
      <c:valAx>
        <c:axId val="178189440"/>
        <c:scaling>
          <c:orientation val="minMax"/>
        </c:scaling>
        <c:delete val="1"/>
        <c:axPos val="t"/>
        <c:numFmt formatCode="#,###,###,###,##0.00;[Red]\(#,###,###,###,##0.00\)" sourceLinked="1"/>
        <c:majorTickMark val="out"/>
        <c:minorTickMark val="none"/>
        <c:tickLblPos val="nextTo"/>
        <c:crossAx val="1782081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  <c:spPr>
        <a:noFill/>
        <a:ln w="25408">
          <a:noFill/>
        </a:ln>
      </c:spPr>
    </c:sideWall>
    <c:backWall>
      <c:thickness val="0"/>
      <c:spPr>
        <a:noFill/>
        <a:ln w="25408">
          <a:noFill/>
        </a:ln>
      </c:spPr>
    </c:backWall>
    <c:plotArea>
      <c:layout>
        <c:manualLayout>
          <c:layoutTarget val="inner"/>
          <c:xMode val="edge"/>
          <c:yMode val="edge"/>
          <c:x val="0.1473543250311207"/>
          <c:y val="3.5357009622067198E-2"/>
          <c:w val="0.77571649294379619"/>
          <c:h val="0.933692194874676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Segment Avg Days Tuned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5408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61-498D-935F-301A899B743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25408">
                <a:noFill/>
              </a:ln>
            </c:spPr>
            <c:extLst>
              <c:ext xmlns:c16="http://schemas.microsoft.com/office/drawing/2014/chart" uri="{C3380CC4-5D6E-409C-BE32-E72D297353CC}">
                <c16:uniqueId val="{00000002-4861-498D-935F-301A899B743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861-498D-935F-301A899B743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61-498D-935F-301A899B743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861-498D-935F-301A899B743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61-498D-935F-301A899B743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861-498D-935F-301A899B743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861-498D-935F-301A899B743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861-498D-935F-301A899B743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861-498D-935F-301A899B7439}"/>
              </c:ext>
            </c:extLst>
          </c:dPt>
          <c:dLbls>
            <c:dLbl>
              <c:idx val="17"/>
              <c:spPr>
                <a:noFill/>
                <a:ln w="25408">
                  <a:noFill/>
                </a:ln>
              </c:spPr>
              <c:txPr>
                <a:bodyPr anchor="ctr"/>
                <a:lstStyle/>
                <a:p>
                  <a:pPr>
                    <a:defRPr sz="1050" b="1" spc="0">
                      <a:solidFill>
                        <a:schemeClr val="tx1"/>
                      </a:solidFill>
                      <a:latin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861-498D-935F-301A899B7439}"/>
                </c:ext>
              </c:extLst>
            </c:dLbl>
            <c:spPr>
              <a:noFill/>
              <a:ln w="25408">
                <a:noFill/>
              </a:ln>
            </c:spPr>
            <c:txPr>
              <a:bodyPr anchor="t"/>
              <a:lstStyle/>
              <a:p>
                <a:pPr>
                  <a:defRPr sz="1050" b="1" spc="0">
                    <a:solidFill>
                      <a:schemeClr val="tx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FOXNC</c:v>
                </c:pt>
                <c:pt idx="1">
                  <c:v>Me TV</c:v>
                </c:pt>
                <c:pt idx="2">
                  <c:v>GSN</c:v>
                </c:pt>
                <c:pt idx="3">
                  <c:v>HGTV</c:v>
                </c:pt>
                <c:pt idx="4">
                  <c:v>ID</c:v>
                </c:pt>
                <c:pt idx="5">
                  <c:v>HALL</c:v>
                </c:pt>
                <c:pt idx="6">
                  <c:v>CW</c:v>
                </c:pt>
                <c:pt idx="7">
                  <c:v>ION</c:v>
                </c:pt>
                <c:pt idx="8">
                  <c:v>ESPN</c:v>
                </c:pt>
                <c:pt idx="9">
                  <c:v>TVL</c:v>
                </c:pt>
                <c:pt idx="10">
                  <c:v>TVLC</c:v>
                </c:pt>
                <c:pt idx="11">
                  <c:v>NAN</c:v>
                </c:pt>
                <c:pt idx="12">
                  <c:v>TBSC</c:v>
                </c:pt>
                <c:pt idx="13">
                  <c:v>LIF</c:v>
                </c:pt>
                <c:pt idx="14">
                  <c:v>TNT</c:v>
                </c:pt>
                <c:pt idx="15">
                  <c:v>TRAV</c:v>
                </c:pt>
                <c:pt idx="16">
                  <c:v>USA</c:v>
                </c:pt>
                <c:pt idx="17">
                  <c:v>AEN</c:v>
                </c:pt>
              </c:strCache>
            </c:strRef>
          </c:cat>
          <c:val>
            <c:numRef>
              <c:f>Sheet1!$B$2:$B$19</c:f>
              <c:numCache>
                <c:formatCode>#,###,###,###,##0.00;[Red]\(#,###,###,###,##0.00\)</c:formatCode>
                <c:ptCount val="18"/>
                <c:pt idx="0">
                  <c:v>8.5775375293782705</c:v>
                </c:pt>
                <c:pt idx="1">
                  <c:v>5.7855711023975998</c:v>
                </c:pt>
                <c:pt idx="2">
                  <c:v>5.2535775327119296</c:v>
                </c:pt>
                <c:pt idx="3">
                  <c:v>5.2358996735643402</c:v>
                </c:pt>
                <c:pt idx="4">
                  <c:v>4.8871183879274396</c:v>
                </c:pt>
                <c:pt idx="5">
                  <c:v>4.8201207336657799</c:v>
                </c:pt>
                <c:pt idx="6">
                  <c:v>4.4232605561084899</c:v>
                </c:pt>
                <c:pt idx="7">
                  <c:v>4.2507567304449898</c:v>
                </c:pt>
                <c:pt idx="8">
                  <c:v>4.1061491249969997</c:v>
                </c:pt>
                <c:pt idx="9">
                  <c:v>3.8533432685593501</c:v>
                </c:pt>
                <c:pt idx="10">
                  <c:v>3.4325555648391899</c:v>
                </c:pt>
                <c:pt idx="11">
                  <c:v>3.3254509225947002</c:v>
                </c:pt>
                <c:pt idx="12">
                  <c:v>3.3154610990394602</c:v>
                </c:pt>
                <c:pt idx="13">
                  <c:v>3.1470932141237098</c:v>
                </c:pt>
                <c:pt idx="14">
                  <c:v>3.1141495137911201</c:v>
                </c:pt>
                <c:pt idx="15">
                  <c:v>3.1036216196836599</c:v>
                </c:pt>
                <c:pt idx="16">
                  <c:v>3.1016497539043</c:v>
                </c:pt>
                <c:pt idx="17">
                  <c:v>2.9174150518395701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61-498D-935F-301A899B7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shape val="box"/>
        <c:axId val="178582656"/>
        <c:axId val="178584192"/>
        <c:axId val="0"/>
      </c:bar3DChart>
      <c:catAx>
        <c:axId val="178582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6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pPr>
            <a:endParaRPr lang="en-US"/>
          </a:p>
        </c:txPr>
        <c:crossAx val="178584192"/>
        <c:crosses val="autoZero"/>
        <c:auto val="1"/>
        <c:lblAlgn val="ctr"/>
        <c:lblOffset val="100"/>
        <c:noMultiLvlLbl val="0"/>
      </c:catAx>
      <c:valAx>
        <c:axId val="178584192"/>
        <c:scaling>
          <c:orientation val="minMax"/>
        </c:scaling>
        <c:delete val="1"/>
        <c:axPos val="t"/>
        <c:numFmt formatCode="#,###,###,###,##0.00;[Red]\(#,###,###,###,##0.00\)" sourceLinked="1"/>
        <c:majorTickMark val="out"/>
        <c:minorTickMark val="none"/>
        <c:tickLblPos val="nextTo"/>
        <c:crossAx val="1785826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265F-480F-9D64-1EA6248F8E5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265F-480F-9D64-1EA6248F8E55}"/>
              </c:ext>
            </c:extLst>
          </c:dPt>
          <c:dPt>
            <c:idx val="2"/>
            <c:bubble3D val="0"/>
            <c:spPr>
              <a:solidFill>
                <a:srgbClr val="FFE283"/>
              </a:solidFill>
            </c:spPr>
            <c:extLst>
              <c:ext xmlns:c16="http://schemas.microsoft.com/office/drawing/2014/chart" uri="{C3380CC4-5D6E-409C-BE32-E72D297353CC}">
                <c16:uniqueId val="{00000005-265F-480F-9D64-1EA6248F8E55}"/>
              </c:ext>
            </c:extLst>
          </c:dPt>
          <c:dLbls>
            <c:dLbl>
              <c:idx val="0"/>
              <c:layout>
                <c:manualLayout>
                  <c:x val="-0.1974903915002103"/>
                  <c:y val="5.64784183013625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5F-480F-9D64-1EA6248F8E55}"/>
                </c:ext>
              </c:extLst>
            </c:dLbl>
            <c:dLbl>
              <c:idx val="1"/>
              <c:layout>
                <c:manualLayout>
                  <c:x val="0.19072419121866369"/>
                  <c:y val="-3.89327071579719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5F-480F-9D64-1EA6248F8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#,##0;\-#,##0</c:formatCode>
                <c:ptCount val="2"/>
                <c:pt idx="0">
                  <c:v>55589.082000000002</c:v>
                </c:pt>
                <c:pt idx="1">
                  <c:v>62184.44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F-480F-9D64-1EA6248F8E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MeTV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2AF3-4319-AD7E-E1F262290D4F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2AF3-4319-AD7E-E1F262290D4F}"/>
              </c:ext>
            </c:extLst>
          </c:dPt>
          <c:dPt>
            <c:idx val="2"/>
            <c:bubble3D val="0"/>
            <c:spPr>
              <a:solidFill>
                <a:srgbClr val="FFE283"/>
              </a:solidFill>
            </c:spPr>
            <c:extLst>
              <c:ext xmlns:c16="http://schemas.microsoft.com/office/drawing/2014/chart" uri="{C3380CC4-5D6E-409C-BE32-E72D297353CC}">
                <c16:uniqueId val="{00000005-2AF3-4319-AD7E-E1F262290D4F}"/>
              </c:ext>
            </c:extLst>
          </c:dPt>
          <c:dLbls>
            <c:dLbl>
              <c:idx val="0"/>
              <c:layout>
                <c:manualLayout>
                  <c:x val="-0.20914122786054407"/>
                  <c:y val="-8.67000763664239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3-4319-AD7E-E1F262290D4F}"/>
                </c:ext>
              </c:extLst>
            </c:dLbl>
            <c:dLbl>
              <c:idx val="1"/>
              <c:layout>
                <c:manualLayout>
                  <c:x val="0.18635512758353856"/>
                  <c:y val="1.395409513116409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F3-4319-AD7E-E1F262290D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###0.00;\-###0.00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F3-4319-AD7E-E1F262290D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2A2-4ECB-9889-91EF1C6F2D3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92A2-4ECB-9889-91EF1C6F2D3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92A2-4ECB-9889-91EF1C6F2D30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92A2-4ECB-9889-91EF1C6F2D30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92A2-4ECB-9889-91EF1C6F2D30}"/>
              </c:ext>
            </c:extLst>
          </c:dPt>
          <c:dLbls>
            <c:dLbl>
              <c:idx val="2"/>
              <c:layout>
                <c:manualLayout>
                  <c:x val="-0.15816881878408387"/>
                  <c:y val="-0.110255917909270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A2-4ECB-9889-91EF1C6F2D30}"/>
                </c:ext>
              </c:extLst>
            </c:dLbl>
            <c:dLbl>
              <c:idx val="4"/>
              <c:layout>
                <c:manualLayout>
                  <c:x val="0.20237502757899747"/>
                  <c:y val="5.26429964953527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A2-4ECB-9889-91EF1C6F2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Age 18-24</c:v>
                </c:pt>
                <c:pt idx="1">
                  <c:v>Age 25-34</c:v>
                </c:pt>
                <c:pt idx="2">
                  <c:v>Age 35-49</c:v>
                </c:pt>
                <c:pt idx="3">
                  <c:v>Age 50-54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#,##0.00;\-#,##0.00</c:formatCode>
                <c:ptCount val="5"/>
                <c:pt idx="0">
                  <c:v>6.9524413135916925</c:v>
                </c:pt>
                <c:pt idx="1">
                  <c:v>13.681043689939068</c:v>
                </c:pt>
                <c:pt idx="2">
                  <c:v>22.86297424305609</c:v>
                </c:pt>
                <c:pt idx="3">
                  <c:v>8.4775608561659546</c:v>
                </c:pt>
                <c:pt idx="4">
                  <c:v>48.025979897247197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A2-4ECB-9889-91EF1C6F2D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MeTV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F4-4F5F-981E-CAA67E67D422}"/>
              </c:ext>
            </c:extLst>
          </c:dPt>
          <c:dPt>
            <c:idx val="1"/>
            <c:bubble3D val="0"/>
            <c:spPr>
              <a:solidFill>
                <a:srgbClr val="0599BE"/>
              </a:solidFill>
            </c:spPr>
            <c:extLst>
              <c:ext xmlns:c16="http://schemas.microsoft.com/office/drawing/2014/chart" uri="{C3380CC4-5D6E-409C-BE32-E72D297353CC}">
                <c16:uniqueId val="{00000003-A9F4-4F5F-981E-CAA67E67D42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A9F4-4F5F-981E-CAA67E67D422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A9F4-4F5F-981E-CAA67E67D422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A9F4-4F5F-981E-CAA67E67D422}"/>
              </c:ext>
            </c:extLst>
          </c:dPt>
          <c:dLbls>
            <c:dLbl>
              <c:idx val="4"/>
              <c:layout>
                <c:manualLayout>
                  <c:x val="0.18753305466122899"/>
                  <c:y val="-0.139007900968920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F4-4F5F-981E-CAA67E67D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 18-24</c:v>
                </c:pt>
                <c:pt idx="1">
                  <c:v>A 25-34</c:v>
                </c:pt>
                <c:pt idx="2">
                  <c:v>A 35-49</c:v>
                </c:pt>
                <c:pt idx="3">
                  <c:v>A 50-54</c:v>
                </c:pt>
                <c:pt idx="4">
                  <c:v>A 55+</c:v>
                </c:pt>
              </c:strCache>
            </c:strRef>
          </c:cat>
          <c:val>
            <c:numRef>
              <c:f>Sheet1!$B$2:$B$6</c:f>
              <c:numCache>
                <c:formatCode>#,##0.00;\-#,##0.00</c:formatCode>
                <c:ptCount val="5"/>
                <c:pt idx="0">
                  <c:v>3.3097233844552876</c:v>
                </c:pt>
                <c:pt idx="1">
                  <c:v>5.4946154622217769</c:v>
                </c:pt>
                <c:pt idx="2">
                  <c:v>16.3894394590174</c:v>
                </c:pt>
                <c:pt idx="3">
                  <c:v>7.866844746358491</c:v>
                </c:pt>
                <c:pt idx="4">
                  <c:v>66.939376947947039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F4-4F5F-981E-CAA67E67D4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37406466645246E-2"/>
          <c:y val="1.5119056585994498E-2"/>
          <c:w val="0.90758052426164548"/>
          <c:h val="0.95002529550301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B02E-4490-8E71-90FD741C563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B02E-4490-8E71-90FD741C56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B02E-4490-8E71-90FD741C5636}"/>
              </c:ext>
            </c:extLst>
          </c:dPt>
          <c:dLbls>
            <c:dLbl>
              <c:idx val="0"/>
              <c:layout>
                <c:manualLayout>
                  <c:x val="-0.23367241455153301"/>
                  <c:y val="-0.299003658500014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2E-4490-8E71-90FD741C5636}"/>
                </c:ext>
              </c:extLst>
            </c:dLbl>
            <c:dLbl>
              <c:idx val="2"/>
              <c:layout>
                <c:manualLayout>
                  <c:x val="4.3731579641930231E-2"/>
                  <c:y val="2.52904121810057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2E-4490-8E71-90FD741C5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#,##0;\-#,##0</c:formatCode>
                <c:ptCount val="3"/>
                <c:pt idx="0">
                  <c:v>30617.717000000001</c:v>
                </c:pt>
                <c:pt idx="1">
                  <c:v>2981.261</c:v>
                </c:pt>
                <c:pt idx="2">
                  <c:v>2128.2489999999998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2E-4490-8E71-90FD741C56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19984-9760-43C7-B91C-8D0208450B1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FC40-A0D9-412C-ABA7-0E1A2F163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DD6F-5D80-49BA-BA1E-2323B725F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3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2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9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9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Remains true to its brand  by delivering Quality programming that is </a:t>
            </a:r>
            <a:r>
              <a:rPr lang="en-US" dirty="0" err="1"/>
              <a:t>entertaing</a:t>
            </a:r>
            <a:r>
              <a:rPr lang="en-US" dirty="0"/>
              <a:t> and provides a safe comfortable environment with engaging. Programming. As we enter the 2</a:t>
            </a:r>
            <a:r>
              <a:rPr lang="en-US" baseline="30000" dirty="0"/>
              <a:t>nd</a:t>
            </a:r>
            <a:r>
              <a:rPr lang="en-US" dirty="0"/>
              <a:t> year of our new normal during this pandemic, people of all ages are </a:t>
            </a:r>
            <a:r>
              <a:rPr lang="en-US" dirty="0" err="1"/>
              <a:t>are</a:t>
            </a:r>
            <a:r>
              <a:rPr lang="en-US" dirty="0"/>
              <a:t> consistently telling us how MeTV has become their safe haven and place to get away from it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DD6F-5D80-49BA-BA1E-2323B725F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1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DD6F-5D80-49BA-BA1E-2323B725F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14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meTV</a:t>
            </a:r>
            <a:r>
              <a:rPr lang="en-US" dirty="0"/>
              <a:t> viewers is also very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DD6F-5D80-49BA-BA1E-2323B725F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0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E0FFA-1B3C-2F4C-B19B-BE78BD208C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6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E0FFA-1B3C-2F4C-B19B-BE78BD208C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14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meTV</a:t>
            </a:r>
            <a:r>
              <a:rPr lang="en-US" dirty="0"/>
              <a:t> viewers is also very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DD6F-5D80-49BA-BA1E-2323B725F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0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0FFA-1B3C-2F4C-B19B-BE78BD208C8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1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84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0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2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4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8A3B534-88FE-A045-B76F-10C56757E8A3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12/3/2024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8350AD47-EC5B-AE44-AAE4-F14CC796C9D3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94"/>
            <a:ext cx="2133600" cy="304271"/>
          </a:xfrm>
          <a:prstGeom prst="rect">
            <a:avLst/>
          </a:prstGeom>
        </p:spPr>
        <p:txBody>
          <a:bodyPr/>
          <a:lstStyle/>
          <a:p>
            <a:fld id="{CC0AA5B3-31DC-EF4E-8841-F4CDC9A63987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9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94"/>
            <a:ext cx="2133600" cy="304271"/>
          </a:xfrm>
          <a:prstGeom prst="rect">
            <a:avLst/>
          </a:prstGeom>
        </p:spPr>
        <p:txBody>
          <a:bodyPr/>
          <a:lstStyle/>
          <a:p>
            <a:fld id="{6F40254D-D4CA-534E-896A-3454B4C50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677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6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9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2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7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1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19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835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338"/>
            <a:ext cx="2133600" cy="304271"/>
          </a:xfrm>
          <a:prstGeom prst="rect">
            <a:avLst/>
          </a:prstGeom>
        </p:spPr>
        <p:txBody>
          <a:bodyPr/>
          <a:lstStyle/>
          <a:p>
            <a:fld id="{CC0AA5B3-31DC-EF4E-8841-F4CDC9A63987}" type="datetimeFigureOut">
              <a:rPr lang="en-US" smtClean="0">
                <a:solidFill>
                  <a:prstClr val="black"/>
                </a:solidFill>
              </a:rPr>
              <a:pPr/>
              <a:t>12/3/2024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338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7338"/>
            <a:ext cx="2133600" cy="304271"/>
          </a:xfrm>
          <a:prstGeom prst="rect">
            <a:avLst/>
          </a:prstGeom>
        </p:spPr>
        <p:txBody>
          <a:bodyPr/>
          <a:lstStyle/>
          <a:p>
            <a:fld id="{6F40254D-D4CA-534E-896A-3454B4C50D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8768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21220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3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96139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70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0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94"/>
            <a:ext cx="2133600" cy="304271"/>
          </a:xfrm>
          <a:prstGeom prst="rect">
            <a:avLst/>
          </a:prstGeom>
        </p:spPr>
        <p:txBody>
          <a:bodyPr/>
          <a:lstStyle/>
          <a:p>
            <a:fld id="{CC0AA5B3-31DC-EF4E-8841-F4CDC9A63987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9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94"/>
            <a:ext cx="2133600" cy="304271"/>
          </a:xfrm>
          <a:prstGeom prst="rect">
            <a:avLst/>
          </a:prstGeom>
        </p:spPr>
        <p:txBody>
          <a:bodyPr/>
          <a:lstStyle/>
          <a:p>
            <a:fld id="{6F40254D-D4CA-534E-896A-3454B4C50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5573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4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8A3B534-88FE-A045-B76F-10C56757E8A3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12/3/2024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8350AD47-EC5B-AE44-AAE4-F14CC796C9D3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94"/>
            <a:ext cx="2133600" cy="304271"/>
          </a:xfrm>
          <a:prstGeom prst="rect">
            <a:avLst/>
          </a:prstGeom>
        </p:spPr>
        <p:txBody>
          <a:bodyPr/>
          <a:lstStyle/>
          <a:p>
            <a:fld id="{CC0AA5B3-31DC-EF4E-8841-F4CDC9A63987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9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94"/>
            <a:ext cx="2133600" cy="304271"/>
          </a:xfrm>
          <a:prstGeom prst="rect">
            <a:avLst/>
          </a:prstGeom>
        </p:spPr>
        <p:txBody>
          <a:bodyPr/>
          <a:lstStyle/>
          <a:p>
            <a:fld id="{6F40254D-D4CA-534E-896A-3454B4C50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673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7016" y="5188148"/>
            <a:ext cx="264495" cy="2587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00228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79649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7899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769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769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4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8A3B534-88FE-A045-B76F-10C56757E8A3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12/3/2024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8350AD47-EC5B-AE44-AAE4-F14CC796C9D3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4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TV-WHITE-WHITE-BKG-1.png"/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" y="-13716"/>
            <a:ext cx="9154336" cy="5742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4D2B-8418-F043-9214-D6B66127D06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3363-B44C-D141-A662-79CF1195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6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V-RED-BKG-1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13716"/>
            <a:ext cx="923544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A33558-8DCB-2345-BCA8-26CA1B20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 rot="10800000"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A33558-8DCB-2345-BCA8-26CA1B20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 rot="10800000"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1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V-BLUE-BKG-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27621"/>
            <a:ext cx="9235440" cy="5770242"/>
          </a:xfrm>
          <a:prstGeom prst="rect">
            <a:avLst/>
          </a:prstGeom>
        </p:spPr>
      </p:pic>
      <p:pic>
        <p:nvPicPr>
          <p:cNvPr id="5" name="Picture 4" descr="MeTV-BLUE-BKG-4.png"/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27621"/>
            <a:ext cx="9235440" cy="57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TV-PURPLE-BKG-1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13716"/>
            <a:ext cx="923544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V-BLUE-BKG-3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27621"/>
            <a:ext cx="9235440" cy="5770242"/>
          </a:xfrm>
          <a:prstGeom prst="rect">
            <a:avLst/>
          </a:prstGeom>
        </p:spPr>
      </p:pic>
      <p:pic>
        <p:nvPicPr>
          <p:cNvPr id="5" name="Picture 4" descr="MeTV-BLUE-BKG-4.png"/>
          <p:cNvPicPr>
            <a:picLocks noChangeAspect="1"/>
          </p:cNvPicPr>
          <p:nvPr userDrawn="1"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27621"/>
            <a:ext cx="9235440" cy="57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A33558-8DCB-2345-BCA8-26CA1B20666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10800000"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V-Color-2014-WHigh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26" y="1016393"/>
            <a:ext cx="6839611" cy="2435155"/>
          </a:xfrm>
          <a:prstGeom prst="rect">
            <a:avLst/>
          </a:prstGeom>
        </p:spPr>
      </p:pic>
      <p:pic>
        <p:nvPicPr>
          <p:cNvPr id="5" name="Picture 4" descr="memorable-entertainmetn-tv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9" b="27946"/>
          <a:stretch/>
        </p:blipFill>
        <p:spPr>
          <a:xfrm>
            <a:off x="1950492" y="3520567"/>
            <a:ext cx="5167898" cy="14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712" y="5438775"/>
            <a:ext cx="6050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May'21; * Voted in Federal, State or Local Elections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 defTabSz="457200"/>
            <a:r>
              <a:rPr lang="en-US" sz="2800" b="1" spc="0" dirty="0">
                <a:solidFill>
                  <a:srgbClr val="707070"/>
                </a:solidFill>
                <a:latin typeface="+mj-lt"/>
              </a:rPr>
              <a:t>MeTV VIEWERS REFLECT VOTERS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rgbClr val="707070"/>
                </a:solidFill>
                <a:latin typeface="+mj-lt"/>
              </a:rPr>
              <a:t>% of Adults 18+ | Gender &amp; Age Profiles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88980034"/>
              </p:ext>
            </p:extLst>
          </p:nvPr>
        </p:nvGraphicFramePr>
        <p:xfrm>
          <a:off x="68591" y="2222985"/>
          <a:ext cx="2180101" cy="204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01961421"/>
              </p:ext>
            </p:extLst>
          </p:nvPr>
        </p:nvGraphicFramePr>
        <p:xfrm>
          <a:off x="2212391" y="2227151"/>
          <a:ext cx="2180101" cy="204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3933" y="1700504"/>
            <a:ext cx="21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Voted in Federal, State, Local Elections*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3193" y="1658487"/>
            <a:ext cx="21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MeTV A18+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Viewers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66244325"/>
              </p:ext>
            </p:extLst>
          </p:nvPr>
        </p:nvGraphicFramePr>
        <p:xfrm>
          <a:off x="4764078" y="2219807"/>
          <a:ext cx="2180101" cy="204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528930725"/>
              </p:ext>
            </p:extLst>
          </p:nvPr>
        </p:nvGraphicFramePr>
        <p:xfrm>
          <a:off x="6868541" y="2223973"/>
          <a:ext cx="2180101" cy="204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59421" y="1697326"/>
            <a:ext cx="21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Voted in Federal, State, Local Elections*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9347" y="1672729"/>
            <a:ext cx="21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MeTV A18+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Viewers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52879" y="4312736"/>
            <a:ext cx="177776" cy="1412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92352" y="4317499"/>
            <a:ext cx="177776" cy="1412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746" y="4274632"/>
            <a:ext cx="64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WOMEN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0456" y="4274632"/>
            <a:ext cx="64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MEN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33182" y="4316386"/>
            <a:ext cx="177776" cy="1412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27493" y="4328919"/>
            <a:ext cx="177776" cy="141288"/>
          </a:xfrm>
          <a:prstGeom prst="roundRect">
            <a:avLst/>
          </a:prstGeom>
          <a:solidFill>
            <a:srgbClr val="0599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663213" y="4326753"/>
            <a:ext cx="177776" cy="1412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6048" y="4278282"/>
            <a:ext cx="656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A18-24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5596" y="4286052"/>
            <a:ext cx="656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A25-34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01316" y="4279123"/>
            <a:ext cx="656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A35-49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89632" y="4336585"/>
            <a:ext cx="177776" cy="1412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90368" y="4341348"/>
            <a:ext cx="177776" cy="1412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7735" y="4293718"/>
            <a:ext cx="656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A50-54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28471" y="4293718"/>
            <a:ext cx="656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A55+</a:t>
            </a:r>
          </a:p>
        </p:txBody>
      </p:sp>
      <p:pic>
        <p:nvPicPr>
          <p:cNvPr id="39" name="Picture 38" descr="MeTV-Color-2014-WHighl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6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4458815" y="1215424"/>
            <a:ext cx="4488847" cy="4419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2587" y="1205899"/>
            <a:ext cx="3897938" cy="44192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0034" y="4383616"/>
            <a:ext cx="1241440" cy="72001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6304" y="4401080"/>
            <a:ext cx="1226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002060"/>
                </a:solidFill>
                <a:latin typeface="+mj-lt"/>
              </a:rPr>
              <a:t>113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95668" y="4821708"/>
            <a:ext cx="932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2060"/>
                </a:solidFill>
              </a:rPr>
              <a:t>A35+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018" y="4021399"/>
            <a:ext cx="453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/>
              <a:t>Index of Voters* by Major Demo: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603367" y="4016487"/>
            <a:ext cx="453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/>
              <a:t>Index of MeTV Viewers by Major Demo: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008" y="1797771"/>
            <a:ext cx="124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002060"/>
                </a:solidFill>
                <a:latin typeface="+mj-lt"/>
              </a:rPr>
              <a:t>79%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01984" y="1935963"/>
            <a:ext cx="285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2060"/>
                </a:solidFill>
              </a:rPr>
              <a:t>of Voters are Adults 35+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9309" y="1248911"/>
            <a:ext cx="394755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schemeClr val="bg1"/>
                </a:solidFill>
              </a:rPr>
              <a:t>Percent of Voters* by Major Demo: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58816" y="1263049"/>
            <a:ext cx="439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schemeClr val="bg1"/>
                </a:solidFill>
              </a:rPr>
              <a:t>Percent of MeTV Viewer by Major Demo: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 defTabSz="457200"/>
            <a:r>
              <a:rPr lang="en-US" sz="2800" b="1" spc="0" dirty="0">
                <a:solidFill>
                  <a:srgbClr val="707070"/>
                </a:solidFill>
                <a:latin typeface="+mj-lt"/>
              </a:rPr>
              <a:t>MeTV VIEWERS REFLECT VOTERS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rgbClr val="707070"/>
                </a:solidFill>
                <a:latin typeface="+mj-lt"/>
              </a:rPr>
              <a:t>% of Adults 18+ | Total Day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0483" y="2484800"/>
            <a:ext cx="124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002060"/>
                </a:solidFill>
                <a:latin typeface="+mj-lt"/>
              </a:rPr>
              <a:t>51%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92459" y="2603942"/>
            <a:ext cx="285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2060"/>
                </a:solidFill>
              </a:rPr>
              <a:t>of Voters are Adults 35-64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1433" y="3175590"/>
            <a:ext cx="124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002060"/>
                </a:solidFill>
                <a:latin typeface="+mj-lt"/>
              </a:rPr>
              <a:t>57%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92459" y="3323307"/>
            <a:ext cx="285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002060"/>
                </a:solidFill>
              </a:rPr>
              <a:t>of Voters are Adults 50+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663881" y="4393141"/>
            <a:ext cx="1241440" cy="72001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87480" y="4401080"/>
            <a:ext cx="1226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002060"/>
                </a:solidFill>
                <a:latin typeface="+mj-lt"/>
              </a:rPr>
              <a:t>103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29515" y="4831233"/>
            <a:ext cx="932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2060"/>
                </a:solidFill>
              </a:rPr>
              <a:t>A35-64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093039" y="4402666"/>
            <a:ext cx="1241440" cy="72001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116638" y="4410605"/>
            <a:ext cx="1226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002060"/>
                </a:solidFill>
                <a:latin typeface="+mj-lt"/>
              </a:rPr>
              <a:t>123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35074" y="4840758"/>
            <a:ext cx="932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2060"/>
                </a:solidFill>
              </a:rPr>
              <a:t>A50+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65206" y="4393141"/>
            <a:ext cx="1241440" cy="720011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760069" y="4407780"/>
            <a:ext cx="1226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0000"/>
                </a:solidFill>
                <a:latin typeface="+mj-lt"/>
              </a:rPr>
              <a:t>130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907241" y="4831233"/>
            <a:ext cx="932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FF0000"/>
                </a:solidFill>
              </a:rPr>
              <a:t>A35+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199053" y="4402666"/>
            <a:ext cx="1241440" cy="720011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6199053" y="4410605"/>
            <a:ext cx="1226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0000"/>
                </a:solidFill>
                <a:latin typeface="+mj-lt"/>
              </a:rPr>
              <a:t>107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341088" y="4840758"/>
            <a:ext cx="932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FF0000"/>
                </a:solidFill>
              </a:rPr>
              <a:t>A35-64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7628211" y="4412191"/>
            <a:ext cx="1241440" cy="720011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628211" y="4420130"/>
            <a:ext cx="1226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0000"/>
                </a:solidFill>
                <a:latin typeface="+mj-lt"/>
              </a:rPr>
              <a:t>163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770246" y="4850283"/>
            <a:ext cx="932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FF0000"/>
                </a:solidFill>
              </a:rPr>
              <a:t>A50+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May'21* Voted in Federal, State or Local Elections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458815" y="1797771"/>
            <a:ext cx="124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FF0000"/>
                </a:solidFill>
                <a:latin typeface="+mj-lt"/>
              </a:rPr>
              <a:t>91%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12464" y="1935963"/>
            <a:ext cx="334472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of MeTV Viewers are Adults 35+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49290" y="2484800"/>
            <a:ext cx="124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FF0000"/>
                </a:solidFill>
                <a:latin typeface="+mj-lt"/>
              </a:rPr>
              <a:t>53%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02939" y="2603942"/>
            <a:ext cx="334472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of MeTV Viewers are Adults 35-64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30240" y="3175590"/>
            <a:ext cx="124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FF0000"/>
                </a:solidFill>
                <a:latin typeface="+mj-lt"/>
              </a:rPr>
              <a:t>75%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602939" y="3323307"/>
            <a:ext cx="334472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of MeTV Viewers are Adults 50+</a:t>
            </a:r>
          </a:p>
        </p:txBody>
      </p:sp>
      <p:pic>
        <p:nvPicPr>
          <p:cNvPr id="117" name="Picture 116" descr="MeTV-Color-2014-WHigh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918005" y="401493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04334526"/>
              </p:ext>
            </p:extLst>
          </p:nvPr>
        </p:nvGraphicFramePr>
        <p:xfrm>
          <a:off x="62277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193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National Elections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99062" y="5074945"/>
            <a:ext cx="177776" cy="1412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2009" y="5084886"/>
            <a:ext cx="177776" cy="1412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1643" y="5089649"/>
            <a:ext cx="177776" cy="1412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1928" y="5036841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Always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80112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Sometimes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9746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Never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683" y="1014721"/>
            <a:ext cx="809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599BE"/>
                </a:solidFill>
                <a:latin typeface="+mj-lt"/>
              </a:rPr>
              <a:t>33.6 million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MeTV Viewers A18+ Vote in National Elections “Always/Sometimes”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9176" y="398635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8996" y="439899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National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360997022"/>
              </p:ext>
            </p:extLst>
          </p:nvPr>
        </p:nvGraphicFramePr>
        <p:xfrm>
          <a:off x="3391718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10882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Statewide Elections</a:t>
            </a: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239484500"/>
              </p:ext>
            </p:extLst>
          </p:nvPr>
        </p:nvGraphicFramePr>
        <p:xfrm>
          <a:off x="614444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6360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Local Elections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737829" y="4024460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39000" y="3995884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117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38820" y="4408521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Statewide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465793" y="403398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566964" y="400540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121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466784" y="441804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Local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May'21; * Voted in Federal, State or Local Elections</a:t>
            </a:r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 defTabSz="457200"/>
            <a:r>
              <a:rPr lang="en-US" sz="28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OFTEN VOTED IN AN ELECTION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 of Adults 18+ Me-TV Viewers – Total Day</a:t>
            </a:r>
          </a:p>
        </p:txBody>
      </p:sp>
      <p:pic>
        <p:nvPicPr>
          <p:cNvPr id="54" name="Picture 53" descr="MeTV-Color-2014-WHighl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6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21180" y="3258559"/>
            <a:ext cx="4679014" cy="497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schemeClr val="tx1">
                    <a:lumMod val="50000"/>
                  </a:schemeClr>
                </a:solidFill>
                <a:latin typeface="+mj-lt"/>
                <a:ea typeface="MS PGothic" pitchFamily="34" charset="-128"/>
              </a:rPr>
              <a:t>Civil/Political Engagement Segments (Index):</a:t>
            </a:r>
          </a:p>
        </p:txBody>
      </p:sp>
      <p:graphicFrame>
        <p:nvGraphicFramePr>
          <p:cNvPr id="17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840851"/>
              </p:ext>
            </p:extLst>
          </p:nvPr>
        </p:nvGraphicFramePr>
        <p:xfrm>
          <a:off x="1676856" y="3708048"/>
          <a:ext cx="5889803" cy="169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Picture 23" descr="MeTV-Color-2014-WHigh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109" y="1016784"/>
            <a:ext cx="4057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C00000"/>
                </a:solidFill>
                <a:latin typeface="+mj-lt"/>
              </a:rPr>
              <a:t>Political Party (if Any) Affiliated with: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31790"/>
              </p:ext>
            </p:extLst>
          </p:nvPr>
        </p:nvGraphicFramePr>
        <p:xfrm>
          <a:off x="513109" y="1380924"/>
          <a:ext cx="386715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3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Viewers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</a:rPr>
                        <a:t>(000)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Democrat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13,807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13,564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Other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Independent/No party 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13,392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71653"/>
              </p:ext>
            </p:extLst>
          </p:nvPr>
        </p:nvGraphicFramePr>
        <p:xfrm>
          <a:off x="4705228" y="1382185"/>
          <a:ext cx="38671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2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 Viewers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</a:rPr>
                        <a:t>(000)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Very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7,988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Somewhat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8,853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Middle of the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15,023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Somewhat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Liberal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5,912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Very Liberal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3,220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705229" y="1018122"/>
            <a:ext cx="386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C00000"/>
                </a:solidFill>
                <a:latin typeface="+mj-lt"/>
              </a:rPr>
              <a:t>Usually Think Of Yourself As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/>
            <a:r>
              <a:rPr lang="en-US" sz="2800" b="1" spc="0" dirty="0">
                <a:solidFill>
                  <a:srgbClr val="C00000"/>
                </a:solidFill>
                <a:latin typeface="+mj-lt"/>
              </a:rPr>
              <a:t>POLITICAL OUTLOOK &amp; AFFILIATION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rgbClr val="C00000"/>
                </a:solidFill>
                <a:latin typeface="+mj-lt"/>
              </a:rPr>
              <a:t>Adults 18+ Me-TV Viewers – Total Day</a:t>
            </a:r>
          </a:p>
        </p:txBody>
      </p:sp>
    </p:spTree>
    <p:extLst>
      <p:ext uri="{BB962C8B-B14F-4D97-AF65-F5344CB8AC3E}">
        <p14:creationId xmlns:p14="http://schemas.microsoft.com/office/powerpoint/2010/main" val="38181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62269702"/>
              </p:ext>
            </p:extLst>
          </p:nvPr>
        </p:nvGraphicFramePr>
        <p:xfrm>
          <a:off x="62277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193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National Elections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99062" y="5074945"/>
            <a:ext cx="177776" cy="1412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2009" y="5084886"/>
            <a:ext cx="177776" cy="1412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1643" y="5089649"/>
            <a:ext cx="177776" cy="1412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1928" y="5036841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Always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80112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Sometimes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9746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Never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683" y="1014721"/>
            <a:ext cx="809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599BE"/>
                </a:solidFill>
                <a:latin typeface="+mj-lt"/>
              </a:rPr>
              <a:t>31 million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MeTV Viewers A35+ Vote in National Elections “Always/Sometimes”</a:t>
            </a: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642654866"/>
              </p:ext>
            </p:extLst>
          </p:nvPr>
        </p:nvGraphicFramePr>
        <p:xfrm>
          <a:off x="3391718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10882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Statewide Elections</a:t>
            </a: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1388051424"/>
              </p:ext>
            </p:extLst>
          </p:nvPr>
        </p:nvGraphicFramePr>
        <p:xfrm>
          <a:off x="614444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6360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Local Elections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May'21; * Voted in Federal, State or Local Elections</a:t>
            </a:r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 defTabSz="457200"/>
            <a:r>
              <a:rPr lang="en-US" sz="28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OFTEN VOTED IN AN ELECTION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 of Adults 35+ Me-TV Viewers – Total Day</a:t>
            </a:r>
          </a:p>
        </p:txBody>
      </p:sp>
      <p:pic>
        <p:nvPicPr>
          <p:cNvPr id="54" name="Picture 53" descr="MeTV-Color-2014-WHighl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18005" y="401493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19176" y="398635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8996" y="439899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National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37829" y="4024460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9000" y="3995884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8820" y="4408521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Statewide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65793" y="403398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66964" y="400540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110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66784" y="441804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Local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30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84020" y="3210985"/>
            <a:ext cx="4679014" cy="497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schemeClr val="tx1">
                    <a:lumMod val="50000"/>
                  </a:schemeClr>
                </a:solidFill>
                <a:latin typeface="+mj-lt"/>
                <a:ea typeface="MS PGothic" pitchFamily="34" charset="-128"/>
              </a:rPr>
              <a:t>Civil/Political Engagement Segments (Index):</a:t>
            </a:r>
          </a:p>
        </p:txBody>
      </p:sp>
      <p:pic>
        <p:nvPicPr>
          <p:cNvPr id="24" name="Picture 23" descr="MeTV-Color-2014-WHigh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109" y="1016784"/>
            <a:ext cx="4057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Political Party (if Any) Affiliated with: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5229" y="1018122"/>
            <a:ext cx="386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Usually Think Of Yourself As: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/>
            <a:r>
              <a:rPr lang="en-US" sz="28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POLITICAL OUTLOOK &amp; AFFILIATION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Adults 35+ Me-TV Viewers – Total Day</a:t>
            </a:r>
          </a:p>
        </p:txBody>
      </p:sp>
      <p:graphicFrame>
        <p:nvGraphicFramePr>
          <p:cNvPr id="15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60821"/>
              </p:ext>
            </p:extLst>
          </p:nvPr>
        </p:nvGraphicFramePr>
        <p:xfrm>
          <a:off x="1425396" y="3660474"/>
          <a:ext cx="5653583" cy="169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78884"/>
              </p:ext>
            </p:extLst>
          </p:nvPr>
        </p:nvGraphicFramePr>
        <p:xfrm>
          <a:off x="513109" y="1380924"/>
          <a:ext cx="386715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3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Viewers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  <a:latin typeface="+mj-lt"/>
                        </a:rPr>
                        <a:t>(000)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Democrat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12,634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12,781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Other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427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Independent/No party 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11,819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08292"/>
              </p:ext>
            </p:extLst>
          </p:nvPr>
        </p:nvGraphicFramePr>
        <p:xfrm>
          <a:off x="4705228" y="1382185"/>
          <a:ext cx="38671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2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 Viewers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  <a:latin typeface="+mj-lt"/>
                        </a:rPr>
                        <a:t>(000)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Very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7,525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Somewhat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8,227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Middle of the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13,490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Somewhat</a:t>
                      </a:r>
                      <a:r>
                        <a:rPr lang="en-US" sz="1400" baseline="0" dirty="0"/>
                        <a:t> Liberal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5,337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Very Liberal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2,823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6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2606740"/>
              </p:ext>
            </p:extLst>
          </p:nvPr>
        </p:nvGraphicFramePr>
        <p:xfrm>
          <a:off x="62277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193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National Elections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99062" y="5074945"/>
            <a:ext cx="177776" cy="1412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2009" y="5084886"/>
            <a:ext cx="177776" cy="1412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1643" y="5089649"/>
            <a:ext cx="177776" cy="1412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1928" y="5036841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Always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80112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Sometimes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9746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Never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325" y="1014721"/>
            <a:ext cx="84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599BE"/>
                </a:solidFill>
                <a:latin typeface="+mj-lt"/>
              </a:rPr>
              <a:t>17 million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MeTV Viewers A35-64 Vote in National Elections “Always/Sometimes”</a:t>
            </a: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122748555"/>
              </p:ext>
            </p:extLst>
          </p:nvPr>
        </p:nvGraphicFramePr>
        <p:xfrm>
          <a:off x="3391718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10882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Statewide Elections</a:t>
            </a: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97670054"/>
              </p:ext>
            </p:extLst>
          </p:nvPr>
        </p:nvGraphicFramePr>
        <p:xfrm>
          <a:off x="614444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6360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Local Elections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May'21; * Voted in Federal, State or Local Elections</a:t>
            </a:r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 defTabSz="457200"/>
            <a:r>
              <a:rPr lang="en-US" sz="28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OFTEN VOTED IN AN ELECTION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 of Adults 35-64 Me-TV Viewers – Total Day</a:t>
            </a:r>
          </a:p>
        </p:txBody>
      </p:sp>
      <p:pic>
        <p:nvPicPr>
          <p:cNvPr id="54" name="Picture 53" descr="MeTV-Color-2014-WHighl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18005" y="401493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19176" y="398635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8996" y="439899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National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37829" y="4024460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9000" y="3995884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8820" y="4408521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Statewide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65793" y="403398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66964" y="400540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108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66784" y="441804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Local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426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1160" y="3210985"/>
            <a:ext cx="4679014" cy="497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schemeClr val="tx1">
                    <a:lumMod val="50000"/>
                  </a:schemeClr>
                </a:solidFill>
                <a:latin typeface="+mj-lt"/>
                <a:ea typeface="MS PGothic" pitchFamily="34" charset="-128"/>
              </a:rPr>
              <a:t>Civil/Political Engagement Segments (Index):</a:t>
            </a:r>
          </a:p>
        </p:txBody>
      </p:sp>
      <p:pic>
        <p:nvPicPr>
          <p:cNvPr id="24" name="Picture 23" descr="MeTV-Color-2014-WHigh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109" y="1016784"/>
            <a:ext cx="4057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Political Party (if Any) Affiliated with: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5229" y="1018122"/>
            <a:ext cx="386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Usually Think Of Yourself As: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/>
            <a:r>
              <a:rPr lang="en-US" sz="28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POLITICAL OUTLOOK &amp; AFFILIATION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Adults 35-64 Me-TV Viewers – Total Day</a:t>
            </a:r>
          </a:p>
        </p:txBody>
      </p:sp>
      <p:graphicFrame>
        <p:nvGraphicFramePr>
          <p:cNvPr id="15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73353"/>
              </p:ext>
            </p:extLst>
          </p:nvPr>
        </p:nvGraphicFramePr>
        <p:xfrm>
          <a:off x="1516836" y="3660474"/>
          <a:ext cx="5714543" cy="169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71205"/>
              </p:ext>
            </p:extLst>
          </p:nvPr>
        </p:nvGraphicFramePr>
        <p:xfrm>
          <a:off x="513109" y="1380924"/>
          <a:ext cx="386715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3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Viewers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  <a:latin typeface="+mj-lt"/>
                        </a:rPr>
                        <a:t>(000)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Democrat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7,119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6,861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Other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305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Independent/No party 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7,492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02736"/>
              </p:ext>
            </p:extLst>
          </p:nvPr>
        </p:nvGraphicFramePr>
        <p:xfrm>
          <a:off x="4705228" y="1382185"/>
          <a:ext cx="38671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2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 Viewers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  <a:latin typeface="+mj-lt"/>
                        </a:rPr>
                        <a:t>(000)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Very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3,742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Somewhat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4,782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Middle of the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8,650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Somewhat</a:t>
                      </a:r>
                      <a:r>
                        <a:rPr lang="en-US" sz="1400" baseline="0" dirty="0"/>
                        <a:t> Liberal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2,890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Very Liberal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1,633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65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99015914"/>
              </p:ext>
            </p:extLst>
          </p:nvPr>
        </p:nvGraphicFramePr>
        <p:xfrm>
          <a:off x="62277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193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National Elections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99062" y="5074945"/>
            <a:ext cx="177776" cy="1412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2009" y="5084886"/>
            <a:ext cx="177776" cy="1412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1643" y="5089649"/>
            <a:ext cx="177776" cy="1412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1928" y="5036841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Always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80112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Sometimes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9746" y="5042019"/>
            <a:ext cx="1146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Never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325" y="1014721"/>
            <a:ext cx="84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599BE"/>
                </a:solidFill>
                <a:latin typeface="+mj-lt"/>
              </a:rPr>
              <a:t>26 million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MeTV Viewers A50+ Vote in National Elections “Always/Sometimes”</a:t>
            </a: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116609156"/>
              </p:ext>
            </p:extLst>
          </p:nvPr>
        </p:nvGraphicFramePr>
        <p:xfrm>
          <a:off x="3391718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10882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Statewide Elections</a:t>
            </a: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2458761623"/>
              </p:ext>
            </p:extLst>
          </p:nvPr>
        </p:nvGraphicFramePr>
        <p:xfrm>
          <a:off x="6144443" y="1844602"/>
          <a:ext cx="2273300" cy="21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63607" y="1536825"/>
            <a:ext cx="211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Local Elections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May'21; * Voted in Federal, State or Local Elections</a:t>
            </a:r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 defTabSz="457200"/>
            <a:r>
              <a:rPr lang="en-US" sz="28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OFTEN VOTED IN AN ELECTION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 of Adults 50+ Me-TV Viewers – Total Day</a:t>
            </a:r>
          </a:p>
        </p:txBody>
      </p:sp>
      <p:pic>
        <p:nvPicPr>
          <p:cNvPr id="54" name="Picture 53" descr="MeTV-Color-2014-WHighl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18005" y="401493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19176" y="398635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8996" y="439899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National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37829" y="4024460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9000" y="3995884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8820" y="4408521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Statewide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65793" y="4033985"/>
            <a:ext cx="1570890" cy="814948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66964" y="4005409"/>
            <a:ext cx="134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+mj-lt"/>
              </a:rPr>
              <a:t>103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66784" y="4418046"/>
            <a:ext cx="159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Always vote in</a:t>
            </a:r>
          </a:p>
          <a:p>
            <a:pPr algn="ctr" defTabSz="457200"/>
            <a:r>
              <a:rPr lang="en-US" sz="1100" b="1" dirty="0">
                <a:solidFill>
                  <a:srgbClr val="000000"/>
                </a:solidFill>
                <a:latin typeface="+mj-lt"/>
              </a:rPr>
              <a:t>Local Elections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27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51660" y="3267532"/>
            <a:ext cx="4679014" cy="497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US" sz="1600" kern="0" dirty="0">
                <a:solidFill>
                  <a:schemeClr val="tx1">
                    <a:lumMod val="50000"/>
                  </a:schemeClr>
                </a:solidFill>
                <a:latin typeface="+mj-lt"/>
                <a:ea typeface="MS PGothic" pitchFamily="34" charset="-128"/>
              </a:rPr>
              <a:t>Civil/Political Engagement Segments (Index):</a:t>
            </a:r>
          </a:p>
        </p:txBody>
      </p:sp>
      <p:pic>
        <p:nvPicPr>
          <p:cNvPr id="24" name="Picture 23" descr="MeTV-Color-2014-WHigh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73700"/>
            <a:ext cx="2187454" cy="7788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9712" y="5438775"/>
            <a:ext cx="468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+mj-lt"/>
              </a:rPr>
              <a:t>Source: GfK MRI Fusion May'21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109" y="1016784"/>
            <a:ext cx="4057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Political Party (if Any) Affiliated with: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5229" y="1018122"/>
            <a:ext cx="386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Usually Think Of Yourself As: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2248692" y="188302"/>
            <a:ext cx="6708495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algn="ctr"/>
            <a:r>
              <a:rPr lang="en-US" sz="28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POLITICAL OUTLOOK &amp; AFFILIATION</a:t>
            </a:r>
          </a:p>
          <a:p>
            <a:pPr algn="ctr" defTabSz="457200">
              <a:lnSpc>
                <a:spcPct val="100000"/>
              </a:lnSpc>
            </a:pPr>
            <a: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Adults 50+ Me-TV Viewers – Total Day</a:t>
            </a:r>
          </a:p>
        </p:txBody>
      </p:sp>
      <p:graphicFrame>
        <p:nvGraphicFramePr>
          <p:cNvPr id="15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004042"/>
              </p:ext>
            </p:extLst>
          </p:nvPr>
        </p:nvGraphicFramePr>
        <p:xfrm>
          <a:off x="1524456" y="3717021"/>
          <a:ext cx="5775503" cy="169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80707"/>
              </p:ext>
            </p:extLst>
          </p:nvPr>
        </p:nvGraphicFramePr>
        <p:xfrm>
          <a:off x="513109" y="1380924"/>
          <a:ext cx="386715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3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Viewers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  <a:latin typeface="+mj-lt"/>
                        </a:rPr>
                        <a:t>(000)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Democrat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10,581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10,949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Other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22">
                <a:tc>
                  <a:txBody>
                    <a:bodyPr/>
                    <a:lstStyle/>
                    <a:p>
                      <a:r>
                        <a:rPr lang="en-US" sz="1400" dirty="0"/>
                        <a:t>Independent/No party 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9,085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20154"/>
              </p:ext>
            </p:extLst>
          </p:nvPr>
        </p:nvGraphicFramePr>
        <p:xfrm>
          <a:off x="4705228" y="1382185"/>
          <a:ext cx="38671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2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MeTV Viewers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chemeClr val="bg1"/>
                          </a:solidFill>
                          <a:latin typeface="+mj-lt"/>
                        </a:rPr>
                        <a:t>(000)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Very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6,575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Somewhat 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6,845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Middle of the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10,702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Somewhat</a:t>
                      </a:r>
                      <a:r>
                        <a:rPr lang="en-US" sz="1400" baseline="0" dirty="0"/>
                        <a:t> Liberal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4,372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1400" dirty="0"/>
                        <a:t>Very Liberal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effectLst/>
                          <a:latin typeface="+mj-lt"/>
                        </a:rPr>
                        <a:t>2,185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65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eTV is America’s #1 Classic Television Network…"/>
          <p:cNvSpPr txBox="1"/>
          <p:nvPr/>
        </p:nvSpPr>
        <p:spPr>
          <a:xfrm>
            <a:off x="5231114" y="327841"/>
            <a:ext cx="3971139" cy="5059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marL="182880" marR="0" lvl="0" indent="-182880" algn="l" defTabSz="342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MeTV is America’s #1 Classic Television Network</a:t>
            </a:r>
            <a:endParaRPr kumimoji="0" lang="en-US" sz="21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2880" marR="0" lvl="0" indent="-182880" algn="l" defTabSz="342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1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2880" marR="0" lvl="0" indent="-182880" algn="l" defTabSz="342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MeTV is #1 most widely distributed multicast Network  measured by Nielsen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(2/5/22NTI)</a:t>
            </a:r>
            <a:b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2880" marR="0" lvl="0" indent="-182880" algn="l" defTabSz="342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MeTV is available in </a:t>
            </a:r>
            <a:r>
              <a:rPr kumimoji="0" lang="en-US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</a:t>
            </a: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U.S. television markets</a:t>
            </a:r>
            <a:b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21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2880" marR="0" lvl="0" indent="-182880" algn="l" defTabSz="342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Covering 9</a:t>
            </a:r>
            <a:r>
              <a:rPr kumimoji="0" lang="en-US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% of TVHHs </a:t>
            </a:r>
            <a:b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America</a:t>
            </a:r>
            <a:b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21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2880" marR="0" lvl="0" indent="-182880" algn="l" defTabSz="342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MeTV</a:t>
            </a:r>
            <a:r>
              <a:rPr kumimoji="0" lang="en-US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</a:t>
            </a:r>
            <a:r>
              <a:rPr kumimoji="0" sz="21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On-air, online, and social media</a:t>
            </a:r>
          </a:p>
        </p:txBody>
      </p:sp>
      <p:pic>
        <p:nvPicPr>
          <p:cNvPr id="49" name="power-of-metv.png" descr="power-of-metv.png"/>
          <p:cNvPicPr>
            <a:picLocks noChangeAspect="1"/>
          </p:cNvPicPr>
          <p:nvPr/>
        </p:nvPicPr>
        <p:blipFill>
          <a:blip r:embed="rId2"/>
          <a:srcRect l="16640" r="34448"/>
          <a:stretch>
            <a:fillRect/>
          </a:stretch>
        </p:blipFill>
        <p:spPr>
          <a:xfrm>
            <a:off x="732430" y="964753"/>
            <a:ext cx="3926774" cy="2661316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260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173A77-408C-3F4B-BB04-0D53CFB2B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4" y="202705"/>
            <a:ext cx="2926080" cy="1050387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4E2AE-2456-6B43-82EF-55D75915E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44" r="21250"/>
          <a:stretch/>
        </p:blipFill>
        <p:spPr>
          <a:xfrm>
            <a:off x="167147" y="1918964"/>
            <a:ext cx="4279491" cy="2765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CD40D-8156-445A-90F3-84BAD93C9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827" y="449827"/>
            <a:ext cx="5265173" cy="52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E490282-7E2B-43F4-BCEA-7AC5CB6A2476}"/>
              </a:ext>
            </a:extLst>
          </p:cNvPr>
          <p:cNvSpPr txBox="1"/>
          <p:nvPr/>
        </p:nvSpPr>
        <p:spPr>
          <a:xfrm>
            <a:off x="434151" y="1461752"/>
            <a:ext cx="4474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22,816,000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2EB7A-6565-4588-8415-97457DB21746}"/>
              </a:ext>
            </a:extLst>
          </p:cNvPr>
          <p:cNvSpPr txBox="1"/>
          <p:nvPr/>
        </p:nvSpPr>
        <p:spPr>
          <a:xfrm>
            <a:off x="4095831" y="3419504"/>
            <a:ext cx="456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1hr 28min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9972D-5831-4EFE-A6F8-DAA15528066C}"/>
              </a:ext>
            </a:extLst>
          </p:cNvPr>
          <p:cNvSpPr txBox="1"/>
          <p:nvPr/>
        </p:nvSpPr>
        <p:spPr>
          <a:xfrm>
            <a:off x="1667131" y="3322726"/>
            <a:ext cx="170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21CB43-0749-4EA1-80DB-35594C142AD6}"/>
              </a:ext>
            </a:extLst>
          </p:cNvPr>
          <p:cNvSpPr txBox="1"/>
          <p:nvPr/>
        </p:nvSpPr>
        <p:spPr>
          <a:xfrm>
            <a:off x="571563" y="412618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MeTV rank Total Viewers,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compared to 110+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ad-supported cable nets Total 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89B055-F1B2-4E81-B9BA-DBADEB975399}"/>
              </a:ext>
            </a:extLst>
          </p:cNvPr>
          <p:cNvSpPr txBox="1"/>
          <p:nvPr/>
        </p:nvSpPr>
        <p:spPr>
          <a:xfrm>
            <a:off x="4900095" y="1409357"/>
            <a:ext cx="3763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533,000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E3FF0A-3704-40A7-B991-A0BA4B548C3D}"/>
              </a:ext>
            </a:extLst>
          </p:cNvPr>
          <p:cNvSpPr txBox="1"/>
          <p:nvPr/>
        </p:nvSpPr>
        <p:spPr>
          <a:xfrm>
            <a:off x="4830425" y="2181537"/>
            <a:ext cx="376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number of Total Viewers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delivers, Total 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46DF37-A8AF-493E-9162-1A6F29869DF2}"/>
              </a:ext>
            </a:extLst>
          </p:cNvPr>
          <p:cNvSpPr txBox="1"/>
          <p:nvPr/>
        </p:nvSpPr>
        <p:spPr>
          <a:xfrm>
            <a:off x="31955" y="5392773"/>
            <a:ext cx="5434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Nielsen NNTV &amp; NPOWER Live+Same Day;  Nov’21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752F82-B8F1-4DA5-B89F-36442F29D6EF}"/>
              </a:ext>
            </a:extLst>
          </p:cNvPr>
          <p:cNvSpPr txBox="1"/>
          <p:nvPr/>
        </p:nvSpPr>
        <p:spPr>
          <a:xfrm>
            <a:off x="550230" y="2192313"/>
            <a:ext cx="424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number of Total Viewers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MeTV reaches in an Average Week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9D3F4B-5084-4762-9B74-924A2ECAE1CC}"/>
              </a:ext>
            </a:extLst>
          </p:cNvPr>
          <p:cNvSpPr txBox="1"/>
          <p:nvPr/>
        </p:nvSpPr>
        <p:spPr>
          <a:xfrm>
            <a:off x="4311397" y="4191684"/>
            <a:ext cx="4115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average time spent watching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MeTV each day</a:t>
            </a:r>
          </a:p>
        </p:txBody>
      </p:sp>
      <p:cxnSp>
        <p:nvCxnSpPr>
          <p:cNvPr id="37" name="Google Shape;364;p26">
            <a:extLst>
              <a:ext uri="{FF2B5EF4-FFF2-40B4-BE49-F238E27FC236}">
                <a16:creationId xmlns:a16="http://schemas.microsoft.com/office/drawing/2014/main" id="{FB849593-B7F4-4817-B91B-CA5A0D8C43BE}"/>
              </a:ext>
            </a:extLst>
          </p:cNvPr>
          <p:cNvCxnSpPr>
            <a:cxnSpLocks/>
          </p:cNvCxnSpPr>
          <p:nvPr/>
        </p:nvCxnSpPr>
        <p:spPr>
          <a:xfrm flipH="1">
            <a:off x="1308868" y="3086100"/>
            <a:ext cx="67945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algn="bl" rotWithShape="0">
              <a:srgbClr val="9F24FF">
                <a:alpha val="79000"/>
              </a:srgbClr>
            </a:outerShdw>
          </a:effectLst>
        </p:spPr>
      </p:cxnSp>
      <p:sp>
        <p:nvSpPr>
          <p:cNvPr id="16" name="TextBox 9">
            <a:extLst>
              <a:ext uri="{FF2B5EF4-FFF2-40B4-BE49-F238E27FC236}">
                <a16:creationId xmlns:a16="http://schemas.microsoft.com/office/drawing/2014/main" id="{37EFE566-F499-46A6-8127-673191CB7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006" y="825100"/>
            <a:ext cx="6248933" cy="5601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600" spc="-5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742950" indent="-285750">
              <a:defRPr>
                <a:latin typeface="Rockwell" charset="0"/>
              </a:defRPr>
            </a:lvl2pPr>
            <a:lvl3pPr marL="1143000" indent="-228600">
              <a:defRPr>
                <a:latin typeface="Rockwell" charset="0"/>
              </a:defRPr>
            </a:lvl3pPr>
            <a:lvl4pPr marL="1600200" indent="-228600">
              <a:defRPr>
                <a:latin typeface="Rockwell" charset="0"/>
              </a:defRPr>
            </a:lvl4pPr>
            <a:lvl5pPr marL="2057400" indent="-228600">
              <a:defRPr>
                <a:latin typeface="Rockwel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Rockwel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AUDIENCE SNAPSHOT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" name="Picture 24" descr="MeTV-Color-2014-WHighlight.png">
            <a:extLst>
              <a:ext uri="{FF2B5EF4-FFF2-40B4-BE49-F238E27FC236}">
                <a16:creationId xmlns:a16="http://schemas.microsoft.com/office/drawing/2014/main" id="{F4952DA7-3C92-4ACA-A565-812CA39C7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6" y="1"/>
            <a:ext cx="2289997" cy="8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3739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16" y="956238"/>
            <a:ext cx="3329750" cy="1195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-4495" r="1065" b="1"/>
          <a:stretch/>
        </p:blipFill>
        <p:spPr>
          <a:xfrm>
            <a:off x="-29028" y="0"/>
            <a:ext cx="4169781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9784" y="1845858"/>
            <a:ext cx="5101076" cy="295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Home of</a:t>
            </a:r>
          </a:p>
          <a:p>
            <a:pPr marL="0" marR="0" lvl="0" indent="0" algn="l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ENGAGED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PASSIONATE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VIEWERS</a:t>
            </a:r>
          </a:p>
        </p:txBody>
      </p:sp>
    </p:spTree>
    <p:extLst>
      <p:ext uri="{BB962C8B-B14F-4D97-AF65-F5344CB8AC3E}">
        <p14:creationId xmlns:p14="http://schemas.microsoft.com/office/powerpoint/2010/main" val="1180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24D9E42A-5F5C-4DB8-B784-C759614DB963}"/>
              </a:ext>
            </a:extLst>
          </p:cNvPr>
          <p:cNvSpPr/>
          <p:nvPr/>
        </p:nvSpPr>
        <p:spPr>
          <a:xfrm>
            <a:off x="2983424" y="1197960"/>
            <a:ext cx="5883951" cy="4326855"/>
          </a:xfrm>
          <a:prstGeom prst="roundRect">
            <a:avLst>
              <a:gd name="adj" fmla="val 477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C9BD79D-768D-470B-B228-03B60C37E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710785"/>
              </p:ext>
            </p:extLst>
          </p:nvPr>
        </p:nvGraphicFramePr>
        <p:xfrm>
          <a:off x="2958882" y="1480088"/>
          <a:ext cx="6371095" cy="388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6074" y="273744"/>
            <a:ext cx="8737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72F6E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94%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VIEWING 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LIVE!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10" name="Picture 9" descr="MeTV-Color-2014-WHighl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52309"/>
            <a:ext cx="1752601" cy="623991"/>
          </a:xfrm>
          <a:prstGeom prst="rect">
            <a:avLst/>
          </a:prstGeom>
        </p:spPr>
      </p:pic>
      <p:pic>
        <p:nvPicPr>
          <p:cNvPr id="16" name="Picture 15" descr="MeTV-Color-2014-WHighlight.png">
            <a:extLst>
              <a:ext uri="{FF2B5EF4-FFF2-40B4-BE49-F238E27FC236}">
                <a16:creationId xmlns:a16="http://schemas.microsoft.com/office/drawing/2014/main" id="{00F3F4EB-25B9-42F7-83DC-F40DA9CCF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73" y="4436264"/>
            <a:ext cx="775644" cy="2761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60C930-72FB-446F-B5FD-4C2B15E103D2}"/>
              </a:ext>
            </a:extLst>
          </p:cNvPr>
          <p:cNvSpPr/>
          <p:nvPr/>
        </p:nvSpPr>
        <p:spPr>
          <a:xfrm>
            <a:off x="4059124" y="1197960"/>
            <a:ext cx="3348318" cy="4314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Day JULY 2021 Adults 25-54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B935A91-4842-43CE-8187-DA2CDA2B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30" y="5530854"/>
            <a:ext cx="19319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Nielsen NTI JULY’21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62280-08B8-4A68-BD65-CF11A6E8B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72040"/>
            <a:ext cx="3592550" cy="45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936929" y="1331400"/>
            <a:ext cx="5930446" cy="4193415"/>
          </a:xfrm>
          <a:prstGeom prst="roundRect">
            <a:avLst>
              <a:gd name="adj" fmla="val 477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652120-881B-42B7-BB10-9802B2831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01634"/>
              </p:ext>
            </p:extLst>
          </p:nvPr>
        </p:nvGraphicFramePr>
        <p:xfrm>
          <a:off x="2224007" y="1185119"/>
          <a:ext cx="7426879" cy="419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24400" y="5537656"/>
            <a:ext cx="44107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Nielsen NTI JULY'20.  M-Su 6p-12m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074" y="273744"/>
            <a:ext cx="8737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72F6E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94%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VIEWING 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LIVE!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10" name="Picture 9" descr="MeTV-Color-2014-WHighl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52309"/>
            <a:ext cx="1752601" cy="623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/>
          <a:stretch/>
        </p:blipFill>
        <p:spPr>
          <a:xfrm>
            <a:off x="1" y="2324746"/>
            <a:ext cx="3962336" cy="339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26BF19-052D-4525-AC49-F9BB0AE644FB}"/>
              </a:ext>
            </a:extLst>
          </p:cNvPr>
          <p:cNvSpPr/>
          <p:nvPr/>
        </p:nvSpPr>
        <p:spPr>
          <a:xfrm>
            <a:off x="4508574" y="1352941"/>
            <a:ext cx="3348318" cy="4314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Primetime JULY 2021 Adults 25-54</a:t>
            </a:r>
          </a:p>
        </p:txBody>
      </p:sp>
      <p:pic>
        <p:nvPicPr>
          <p:cNvPr id="24" name="Picture 23" descr="MeTV-Color-2014-WHighligh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56" y="4240882"/>
            <a:ext cx="775644" cy="276158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FD84A358-4E00-4EB7-BEDC-866B3F6B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30" y="5530854"/>
            <a:ext cx="19319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Nielsen NTI JULY’21</a:t>
            </a:r>
          </a:p>
        </p:txBody>
      </p:sp>
    </p:spTree>
    <p:extLst>
      <p:ext uri="{BB962C8B-B14F-4D97-AF65-F5344CB8AC3E}">
        <p14:creationId xmlns:p14="http://schemas.microsoft.com/office/powerpoint/2010/main" val="15948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8593" y="85390"/>
            <a:ext cx="6763353" cy="830993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VIEWERS FEEL AT HOME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SPEND MORE TIME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	 </a:t>
            </a:r>
          </a:p>
        </p:txBody>
      </p:sp>
      <p:pic>
        <p:nvPicPr>
          <p:cNvPr id="14" name="Picture 13" descr="MeTV-Color-2014-WHighligh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68" y="422126"/>
            <a:ext cx="1752600" cy="623991"/>
          </a:xfrm>
          <a:prstGeom prst="rect">
            <a:avLst/>
          </a:prstGeom>
        </p:spPr>
      </p:pic>
      <p:graphicFrame>
        <p:nvGraphicFramePr>
          <p:cNvPr id="12" name="Chart 23">
            <a:extLst>
              <a:ext uri="{FF2B5EF4-FFF2-40B4-BE49-F238E27FC236}">
                <a16:creationId xmlns:a16="http://schemas.microsoft.com/office/drawing/2014/main" id="{E929A976-48F9-475E-8E59-06FB5EF8624A}"/>
              </a:ext>
            </a:extLst>
          </p:cNvPr>
          <p:cNvGraphicFramePr>
            <a:graphicFrameLocks/>
          </p:cNvGraphicFramePr>
          <p:nvPr/>
        </p:nvGraphicFramePr>
        <p:xfrm>
          <a:off x="4737272" y="1641119"/>
          <a:ext cx="4280197" cy="393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23">
            <a:extLst>
              <a:ext uri="{FF2B5EF4-FFF2-40B4-BE49-F238E27FC236}">
                <a16:creationId xmlns:a16="http://schemas.microsoft.com/office/drawing/2014/main" id="{91B53FE0-1E6B-44BD-86B8-03EACC1F2765}"/>
              </a:ext>
            </a:extLst>
          </p:cNvPr>
          <p:cNvGraphicFramePr>
            <a:graphicFrameLocks/>
          </p:cNvGraphicFramePr>
          <p:nvPr/>
        </p:nvGraphicFramePr>
        <p:xfrm>
          <a:off x="367802" y="1621331"/>
          <a:ext cx="4060682" cy="398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24">
            <a:extLst>
              <a:ext uri="{FF2B5EF4-FFF2-40B4-BE49-F238E27FC236}">
                <a16:creationId xmlns:a16="http://schemas.microsoft.com/office/drawing/2014/main" id="{D3660BFE-2498-4087-BBFE-99A721F9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46" y="1434053"/>
            <a:ext cx="3886200" cy="276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TIME SPENT VIEWING: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Avg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days/month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65B58B6F-385A-4C08-A3F2-CE3B5E85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269" y="1425150"/>
            <a:ext cx="4267200" cy="276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TIME SPENT VIEWING: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Avg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mins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/day</a:t>
            </a:r>
          </a:p>
        </p:txBody>
      </p:sp>
      <p:pic>
        <p:nvPicPr>
          <p:cNvPr id="17" name="Picture 16" descr="MeTV-Color-2014-WHighlight.png">
            <a:extLst>
              <a:ext uri="{FF2B5EF4-FFF2-40B4-BE49-F238E27FC236}">
                <a16:creationId xmlns:a16="http://schemas.microsoft.com/office/drawing/2014/main" id="{50C2109E-3596-441D-B840-7E887FAF7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2" y="2010230"/>
            <a:ext cx="551762" cy="196448"/>
          </a:xfrm>
          <a:prstGeom prst="rect">
            <a:avLst/>
          </a:prstGeom>
        </p:spPr>
      </p:pic>
      <p:pic>
        <p:nvPicPr>
          <p:cNvPr id="18" name="Picture 17" descr="MeTV-Color-2014-WHighlight.png">
            <a:extLst>
              <a:ext uri="{FF2B5EF4-FFF2-40B4-BE49-F238E27FC236}">
                <a16:creationId xmlns:a16="http://schemas.microsoft.com/office/drawing/2014/main" id="{BF1581DB-BEDA-431B-B69B-7A2C664ED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4" y="2840248"/>
            <a:ext cx="567953" cy="2021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9F2440-8679-4D99-8EB4-4D5683B28060}"/>
              </a:ext>
            </a:extLst>
          </p:cNvPr>
          <p:cNvSpPr txBox="1"/>
          <p:nvPr/>
        </p:nvSpPr>
        <p:spPr>
          <a:xfrm>
            <a:off x="393977" y="5547202"/>
            <a:ext cx="42672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Nielsen NTI JULY ‘21; P2+ who watched at least 6 minutes of the network.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8829C-12FF-4B9C-9E88-90DCF628E70D}"/>
              </a:ext>
            </a:extLst>
          </p:cNvPr>
          <p:cNvSpPr/>
          <p:nvPr/>
        </p:nvSpPr>
        <p:spPr>
          <a:xfrm>
            <a:off x="3906282" y="1062418"/>
            <a:ext cx="1197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72F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2021</a:t>
            </a:r>
          </a:p>
        </p:txBody>
      </p:sp>
    </p:spTree>
    <p:extLst>
      <p:ext uri="{BB962C8B-B14F-4D97-AF65-F5344CB8AC3E}">
        <p14:creationId xmlns:p14="http://schemas.microsoft.com/office/powerpoint/2010/main" val="90896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16" y="956238"/>
            <a:ext cx="3329750" cy="1195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-4495" r="1065" b="1"/>
          <a:stretch/>
        </p:blipFill>
        <p:spPr>
          <a:xfrm>
            <a:off x="-29028" y="0"/>
            <a:ext cx="4169781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0764" y="2148397"/>
            <a:ext cx="5070095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VIEWERS</a:t>
            </a:r>
          </a:p>
          <a:p>
            <a:pPr marL="0" marR="0" lvl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ARE</a:t>
            </a:r>
          </a:p>
          <a:p>
            <a:pPr marL="0" marR="0" lvl="0" indent="0" algn="l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VOTERS!</a:t>
            </a:r>
          </a:p>
        </p:txBody>
      </p:sp>
    </p:spTree>
    <p:extLst>
      <p:ext uri="{BB962C8B-B14F-4D97-AF65-F5344CB8AC3E}">
        <p14:creationId xmlns:p14="http://schemas.microsoft.com/office/powerpoint/2010/main" val="9992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V Graphics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A20000"/>
      </a:accent1>
      <a:accent2>
        <a:srgbClr val="970048"/>
      </a:accent2>
      <a:accent3>
        <a:srgbClr val="FFA500"/>
      </a:accent3>
      <a:accent4>
        <a:srgbClr val="FF6400"/>
      </a:accent4>
      <a:accent5>
        <a:srgbClr val="572F6E"/>
      </a:accent5>
      <a:accent6>
        <a:srgbClr val="009EC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3_Custom Design">
  <a:themeElements>
    <a:clrScheme name="MeTV Graphics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A20000"/>
      </a:accent1>
      <a:accent2>
        <a:srgbClr val="970048"/>
      </a:accent2>
      <a:accent3>
        <a:srgbClr val="FFA500"/>
      </a:accent3>
      <a:accent4>
        <a:srgbClr val="FF6400"/>
      </a:accent4>
      <a:accent5>
        <a:srgbClr val="572F6E"/>
      </a:accent5>
      <a:accent6>
        <a:srgbClr val="009EC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Custom Design">
  <a:themeElements>
    <a:clrScheme name="MeTV Graphics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A20000"/>
      </a:accent1>
      <a:accent2>
        <a:srgbClr val="970048"/>
      </a:accent2>
      <a:accent3>
        <a:srgbClr val="FFA500"/>
      </a:accent3>
      <a:accent4>
        <a:srgbClr val="FF6400"/>
      </a:accent4>
      <a:accent5>
        <a:srgbClr val="572F6E"/>
      </a:accent5>
      <a:accent6>
        <a:srgbClr val="009EC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5_Custom Design">
  <a:themeElements>
    <a:clrScheme name="MeTV Graphics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A20000"/>
      </a:accent1>
      <a:accent2>
        <a:srgbClr val="970048"/>
      </a:accent2>
      <a:accent3>
        <a:srgbClr val="FFA500"/>
      </a:accent3>
      <a:accent4>
        <a:srgbClr val="FF6400"/>
      </a:accent4>
      <a:accent5>
        <a:srgbClr val="572F6E"/>
      </a:accent5>
      <a:accent6>
        <a:srgbClr val="009EC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V Graphics">
    <a:dk1>
      <a:srgbClr val="404040"/>
    </a:dk1>
    <a:lt1>
      <a:sysClr val="window" lastClr="FFFFFF"/>
    </a:lt1>
    <a:dk2>
      <a:srgbClr val="1F497D"/>
    </a:dk2>
    <a:lt2>
      <a:srgbClr val="EEECE1"/>
    </a:lt2>
    <a:accent1>
      <a:srgbClr val="A20000"/>
    </a:accent1>
    <a:accent2>
      <a:srgbClr val="970048"/>
    </a:accent2>
    <a:accent3>
      <a:srgbClr val="FFA500"/>
    </a:accent3>
    <a:accent4>
      <a:srgbClr val="FF6400"/>
    </a:accent4>
    <a:accent5>
      <a:srgbClr val="572F6E"/>
    </a:accent5>
    <a:accent6>
      <a:srgbClr val="009EC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TV Graphics">
    <a:dk1>
      <a:srgbClr val="404040"/>
    </a:dk1>
    <a:lt1>
      <a:sysClr val="window" lastClr="FFFFFF"/>
    </a:lt1>
    <a:dk2>
      <a:srgbClr val="1F497D"/>
    </a:dk2>
    <a:lt2>
      <a:srgbClr val="EEECE1"/>
    </a:lt2>
    <a:accent1>
      <a:srgbClr val="A20000"/>
    </a:accent1>
    <a:accent2>
      <a:srgbClr val="970048"/>
    </a:accent2>
    <a:accent3>
      <a:srgbClr val="FFA500"/>
    </a:accent3>
    <a:accent4>
      <a:srgbClr val="FF6400"/>
    </a:accent4>
    <a:accent5>
      <a:srgbClr val="572F6E"/>
    </a:accent5>
    <a:accent6>
      <a:srgbClr val="009EC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dvantage">
    <a:majorFont>
      <a:latin typeface="Rockwell"/>
      <a:ea typeface=""/>
      <a:cs typeface=""/>
      <a:font script="Jpan" typeface="ＭＳ ゴシック"/>
    </a:majorFont>
    <a:minorFont>
      <a:latin typeface="Rockwell"/>
      <a:ea typeface=""/>
      <a:cs typeface=""/>
      <a:font script="Jpan" typeface="ＭＳ ゴシック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dvantage">
    <a:majorFont>
      <a:latin typeface="Rockwell"/>
      <a:ea typeface=""/>
      <a:cs typeface=""/>
      <a:font script="Jpan" typeface="ＭＳ ゴシック"/>
    </a:majorFont>
    <a:minorFont>
      <a:latin typeface="Rockwell"/>
      <a:ea typeface=""/>
      <a:cs typeface=""/>
      <a:font script="Jpan" typeface="ＭＳ ゴシック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dvantage">
    <a:majorFont>
      <a:latin typeface="Rockwell"/>
      <a:ea typeface=""/>
      <a:cs typeface=""/>
      <a:font script="Jpan" typeface="ＭＳ ゴシック"/>
    </a:majorFont>
    <a:minorFont>
      <a:latin typeface="Rockwell"/>
      <a:ea typeface=""/>
      <a:cs typeface=""/>
      <a:font script="Jpan" typeface="ＭＳ ゴシック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dvantage">
    <a:majorFont>
      <a:latin typeface="Rockwell"/>
      <a:ea typeface=""/>
      <a:cs typeface=""/>
      <a:font script="Jpan" typeface="ＭＳ ゴシック"/>
    </a:majorFont>
    <a:minorFont>
      <a:latin typeface="Rockwell"/>
      <a:ea typeface=""/>
      <a:cs typeface=""/>
      <a:font script="Jpan" typeface="ＭＳ ゴシック"/>
    </a:minorFont>
  </a:fontScheme>
  <a:fmtScheme name="Advantag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6000000" scaled="1"/>
      </a:gradFill>
      <a:gradFill rotWithShape="1">
        <a:gsLst>
          <a:gs pos="0">
            <a:schemeClr val="phClr">
              <a:shade val="40000"/>
              <a:alpha val="100000"/>
              <a:satMod val="150000"/>
              <a:lumMod val="100000"/>
            </a:schemeClr>
          </a:gs>
          <a:gs pos="100000">
            <a:schemeClr val="phClr">
              <a:tint val="70000"/>
              <a:shade val="100000"/>
              <a:alpha val="100000"/>
              <a:satMod val="200000"/>
              <a:lumMod val="1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twoPt" dir="tl">
            <a:rot lat="0" lon="0" rev="4500000"/>
          </a:lightRig>
        </a:scene3d>
        <a:sp3d>
          <a:bevelT w="635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1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1134</Words>
  <Application>Microsoft Office PowerPoint</Application>
  <PresentationFormat>On-screen Show (16:10)</PresentationFormat>
  <Paragraphs>289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Helvetica Neue Light</vt:lpstr>
      <vt:lpstr>Office Theme</vt:lpstr>
      <vt:lpstr>4_Custom Design</vt:lpstr>
      <vt:lpstr>173_Custom Design</vt:lpstr>
      <vt:lpstr>16_Custom Design</vt:lpstr>
      <vt:lpstr>13_Custom Design</vt:lpstr>
      <vt:lpstr>2_Custom Design</vt:lpstr>
      <vt:lpstr>Custom Design</vt:lpstr>
      <vt:lpstr>15_Custom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Ellis</cp:lastModifiedBy>
  <cp:revision>115</cp:revision>
  <cp:lastPrinted>2015-07-16T16:27:29Z</cp:lastPrinted>
  <dcterms:created xsi:type="dcterms:W3CDTF">2015-06-30T15:52:30Z</dcterms:created>
  <dcterms:modified xsi:type="dcterms:W3CDTF">2024-12-03T22:33:12Z</dcterms:modified>
</cp:coreProperties>
</file>